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9" r:id="rId4"/>
    <p:sldId id="259" r:id="rId5"/>
    <p:sldId id="260" r:id="rId6"/>
    <p:sldId id="261" r:id="rId7"/>
    <p:sldId id="262" r:id="rId8"/>
    <p:sldId id="263" r:id="rId9"/>
    <p:sldId id="264" r:id="rId10"/>
    <p:sldId id="266" r:id="rId11"/>
    <p:sldId id="265" r:id="rId12"/>
    <p:sldId id="267" r:id="rId13"/>
    <p:sldId id="269" r:id="rId14"/>
    <p:sldId id="270" r:id="rId15"/>
    <p:sldId id="271" r:id="rId16"/>
    <p:sldId id="272" r:id="rId17"/>
    <p:sldId id="273" r:id="rId18"/>
    <p:sldId id="274" r:id="rId19"/>
    <p:sldId id="275"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B381AB-E510-487F-AF30-DC3790C5ED82}" type="doc">
      <dgm:prSet loTypeId="urn:microsoft.com/office/officeart/2005/8/layout/vList2" loCatId="list" qsTypeId="urn:microsoft.com/office/officeart/2005/8/quickstyle/simple2" qsCatId="simple" csTypeId="urn:microsoft.com/office/officeart/2005/8/colors/accent6_2" csCatId="accent6"/>
      <dgm:spPr/>
      <dgm:t>
        <a:bodyPr/>
        <a:lstStyle/>
        <a:p>
          <a:endParaRPr lang="en-US"/>
        </a:p>
      </dgm:t>
    </dgm:pt>
    <dgm:pt modelId="{9C5A59BA-3244-4A03-9A80-0FE9AFDD29ED}">
      <dgm:prSet/>
      <dgm:spPr/>
      <dgm:t>
        <a:bodyPr/>
        <a:lstStyle/>
        <a:p>
          <a:r>
            <a:rPr lang="en-US" dirty="0"/>
            <a:t>Thinking of road safety and the vision of digital Bangladesh we are proposing a system automated streetlight with the use of light sensors, not just the saving of energy and ensuring safety. </a:t>
          </a:r>
        </a:p>
      </dgm:t>
    </dgm:pt>
    <dgm:pt modelId="{FFFA6271-5686-45E4-8778-0C30E92F67F4}" type="parTrans" cxnId="{DC7BAB91-26F8-4AFB-978D-083320E27F99}">
      <dgm:prSet/>
      <dgm:spPr/>
      <dgm:t>
        <a:bodyPr/>
        <a:lstStyle/>
        <a:p>
          <a:endParaRPr lang="en-US"/>
        </a:p>
      </dgm:t>
    </dgm:pt>
    <dgm:pt modelId="{72472311-CE29-4BFD-938B-161B72E5E950}" type="sibTrans" cxnId="{DC7BAB91-26F8-4AFB-978D-083320E27F99}">
      <dgm:prSet/>
      <dgm:spPr/>
      <dgm:t>
        <a:bodyPr/>
        <a:lstStyle/>
        <a:p>
          <a:endParaRPr lang="en-US"/>
        </a:p>
      </dgm:t>
    </dgm:pt>
    <dgm:pt modelId="{965A6481-9CCF-4286-B502-A0FC3EF7923D}">
      <dgm:prSet/>
      <dgm:spPr/>
      <dgm:t>
        <a:bodyPr/>
        <a:lstStyle/>
        <a:p>
          <a:r>
            <a:rPr lang="en-US"/>
            <a:t>The main objective of this project is to reduce the power consumption by glowing the Street light only when it is needed. </a:t>
          </a:r>
        </a:p>
      </dgm:t>
    </dgm:pt>
    <dgm:pt modelId="{33439CE3-7750-4CD8-BED9-623583BF32A0}" type="parTrans" cxnId="{D88D113E-7813-46AC-9179-63EDB367C974}">
      <dgm:prSet/>
      <dgm:spPr/>
      <dgm:t>
        <a:bodyPr/>
        <a:lstStyle/>
        <a:p>
          <a:endParaRPr lang="en-US"/>
        </a:p>
      </dgm:t>
    </dgm:pt>
    <dgm:pt modelId="{63A16358-CB83-4254-90DA-D770550C8964}" type="sibTrans" cxnId="{D88D113E-7813-46AC-9179-63EDB367C974}">
      <dgm:prSet/>
      <dgm:spPr/>
      <dgm:t>
        <a:bodyPr/>
        <a:lstStyle/>
        <a:p>
          <a:endParaRPr lang="en-US"/>
        </a:p>
      </dgm:t>
    </dgm:pt>
    <dgm:pt modelId="{3C34B487-A837-4A4C-9007-13E3F2DEA5BC}">
      <dgm:prSet/>
      <dgm:spPr/>
      <dgm:t>
        <a:bodyPr/>
        <a:lstStyle/>
        <a:p>
          <a:r>
            <a:rPr lang="en-US" dirty="0"/>
            <a:t>The expense spent on the streetlight can be used for other development of the nation. Our system will be able to solve the manual control system problems. </a:t>
          </a:r>
        </a:p>
      </dgm:t>
    </dgm:pt>
    <dgm:pt modelId="{BD27E2D8-CE97-4619-9A1C-6788DE55AD93}" type="parTrans" cxnId="{E47738F4-5B74-4597-8938-45E7D24DF008}">
      <dgm:prSet/>
      <dgm:spPr/>
      <dgm:t>
        <a:bodyPr/>
        <a:lstStyle/>
        <a:p>
          <a:endParaRPr lang="en-US"/>
        </a:p>
      </dgm:t>
    </dgm:pt>
    <dgm:pt modelId="{B2095CCA-95C7-408B-AF18-63FA966CD7FC}" type="sibTrans" cxnId="{E47738F4-5B74-4597-8938-45E7D24DF008}">
      <dgm:prSet/>
      <dgm:spPr/>
      <dgm:t>
        <a:bodyPr/>
        <a:lstStyle/>
        <a:p>
          <a:endParaRPr lang="en-US"/>
        </a:p>
      </dgm:t>
    </dgm:pt>
    <dgm:pt modelId="{5170BE74-FE30-453B-829A-CE10F6146A39}">
      <dgm:prSet/>
      <dgm:spPr/>
      <dgm:t>
        <a:bodyPr/>
        <a:lstStyle/>
        <a:p>
          <a:r>
            <a:rPr lang="en-US"/>
            <a:t>Our system will be based on IoT so there are a lot of features on which we can work in future to make our system more advanced for road safety.</a:t>
          </a:r>
        </a:p>
      </dgm:t>
    </dgm:pt>
    <dgm:pt modelId="{170F5870-22FD-4B1D-B072-F0C657239C24}" type="parTrans" cxnId="{140DA5DE-2D75-405B-A89D-375420F99361}">
      <dgm:prSet/>
      <dgm:spPr/>
      <dgm:t>
        <a:bodyPr/>
        <a:lstStyle/>
        <a:p>
          <a:endParaRPr lang="en-US"/>
        </a:p>
      </dgm:t>
    </dgm:pt>
    <dgm:pt modelId="{43C09DE4-D37E-4F7A-915E-8CC2B667E880}" type="sibTrans" cxnId="{140DA5DE-2D75-405B-A89D-375420F99361}">
      <dgm:prSet/>
      <dgm:spPr/>
      <dgm:t>
        <a:bodyPr/>
        <a:lstStyle/>
        <a:p>
          <a:endParaRPr lang="en-US"/>
        </a:p>
      </dgm:t>
    </dgm:pt>
    <dgm:pt modelId="{910D7D09-4A00-45EA-AE22-AE56DC4FC0BD}" type="pres">
      <dgm:prSet presAssocID="{E2B381AB-E510-487F-AF30-DC3790C5ED82}" presName="linear" presStyleCnt="0">
        <dgm:presLayoutVars>
          <dgm:animLvl val="lvl"/>
          <dgm:resizeHandles val="exact"/>
        </dgm:presLayoutVars>
      </dgm:prSet>
      <dgm:spPr/>
    </dgm:pt>
    <dgm:pt modelId="{6AFCC4D0-2969-4079-A39C-8DFB3EC6DFF6}" type="pres">
      <dgm:prSet presAssocID="{9C5A59BA-3244-4A03-9A80-0FE9AFDD29ED}" presName="parentText" presStyleLbl="node1" presStyleIdx="0" presStyleCnt="4">
        <dgm:presLayoutVars>
          <dgm:chMax val="0"/>
          <dgm:bulletEnabled val="1"/>
        </dgm:presLayoutVars>
      </dgm:prSet>
      <dgm:spPr/>
    </dgm:pt>
    <dgm:pt modelId="{BC4ABAC7-8CC5-4EE5-8A68-F5CEEFFC664F}" type="pres">
      <dgm:prSet presAssocID="{72472311-CE29-4BFD-938B-161B72E5E950}" presName="spacer" presStyleCnt="0"/>
      <dgm:spPr/>
    </dgm:pt>
    <dgm:pt modelId="{6027F925-322A-4D99-A3D8-21AC871A171B}" type="pres">
      <dgm:prSet presAssocID="{965A6481-9CCF-4286-B502-A0FC3EF7923D}" presName="parentText" presStyleLbl="node1" presStyleIdx="1" presStyleCnt="4">
        <dgm:presLayoutVars>
          <dgm:chMax val="0"/>
          <dgm:bulletEnabled val="1"/>
        </dgm:presLayoutVars>
      </dgm:prSet>
      <dgm:spPr/>
    </dgm:pt>
    <dgm:pt modelId="{7B11350B-D56D-4BE9-8444-3713595D565D}" type="pres">
      <dgm:prSet presAssocID="{63A16358-CB83-4254-90DA-D770550C8964}" presName="spacer" presStyleCnt="0"/>
      <dgm:spPr/>
    </dgm:pt>
    <dgm:pt modelId="{3DC477CC-2EF0-4AA4-9439-2F241B7E6E38}" type="pres">
      <dgm:prSet presAssocID="{3C34B487-A837-4A4C-9007-13E3F2DEA5BC}" presName="parentText" presStyleLbl="node1" presStyleIdx="2" presStyleCnt="4">
        <dgm:presLayoutVars>
          <dgm:chMax val="0"/>
          <dgm:bulletEnabled val="1"/>
        </dgm:presLayoutVars>
      </dgm:prSet>
      <dgm:spPr/>
    </dgm:pt>
    <dgm:pt modelId="{22DAD2C8-429E-48FC-82A4-3F0C3DF6A192}" type="pres">
      <dgm:prSet presAssocID="{B2095CCA-95C7-408B-AF18-63FA966CD7FC}" presName="spacer" presStyleCnt="0"/>
      <dgm:spPr/>
    </dgm:pt>
    <dgm:pt modelId="{5353D9F2-3677-4D83-B13B-F728D61E442C}" type="pres">
      <dgm:prSet presAssocID="{5170BE74-FE30-453B-829A-CE10F6146A39}" presName="parentText" presStyleLbl="node1" presStyleIdx="3" presStyleCnt="4">
        <dgm:presLayoutVars>
          <dgm:chMax val="0"/>
          <dgm:bulletEnabled val="1"/>
        </dgm:presLayoutVars>
      </dgm:prSet>
      <dgm:spPr/>
    </dgm:pt>
  </dgm:ptLst>
  <dgm:cxnLst>
    <dgm:cxn modelId="{F9A24A25-BF7A-4991-AEE2-1FB16FC768C3}" type="presOf" srcId="{5170BE74-FE30-453B-829A-CE10F6146A39}" destId="{5353D9F2-3677-4D83-B13B-F728D61E442C}" srcOrd="0" destOrd="0" presId="urn:microsoft.com/office/officeart/2005/8/layout/vList2"/>
    <dgm:cxn modelId="{E844CE33-026C-405E-B7B6-A27FD4B8556C}" type="presOf" srcId="{965A6481-9CCF-4286-B502-A0FC3EF7923D}" destId="{6027F925-322A-4D99-A3D8-21AC871A171B}" srcOrd="0" destOrd="0" presId="urn:microsoft.com/office/officeart/2005/8/layout/vList2"/>
    <dgm:cxn modelId="{D88D113E-7813-46AC-9179-63EDB367C974}" srcId="{E2B381AB-E510-487F-AF30-DC3790C5ED82}" destId="{965A6481-9CCF-4286-B502-A0FC3EF7923D}" srcOrd="1" destOrd="0" parTransId="{33439CE3-7750-4CD8-BED9-623583BF32A0}" sibTransId="{63A16358-CB83-4254-90DA-D770550C8964}"/>
    <dgm:cxn modelId="{5A97863F-E1CE-44EF-B385-493CE1AFE4C7}" type="presOf" srcId="{9C5A59BA-3244-4A03-9A80-0FE9AFDD29ED}" destId="{6AFCC4D0-2969-4079-A39C-8DFB3EC6DFF6}" srcOrd="0" destOrd="0" presId="urn:microsoft.com/office/officeart/2005/8/layout/vList2"/>
    <dgm:cxn modelId="{6BCAB15B-1064-41D0-96D1-82812E7036A4}" type="presOf" srcId="{E2B381AB-E510-487F-AF30-DC3790C5ED82}" destId="{910D7D09-4A00-45EA-AE22-AE56DC4FC0BD}" srcOrd="0" destOrd="0" presId="urn:microsoft.com/office/officeart/2005/8/layout/vList2"/>
    <dgm:cxn modelId="{DC7BAB91-26F8-4AFB-978D-083320E27F99}" srcId="{E2B381AB-E510-487F-AF30-DC3790C5ED82}" destId="{9C5A59BA-3244-4A03-9A80-0FE9AFDD29ED}" srcOrd="0" destOrd="0" parTransId="{FFFA6271-5686-45E4-8778-0C30E92F67F4}" sibTransId="{72472311-CE29-4BFD-938B-161B72E5E950}"/>
    <dgm:cxn modelId="{AF82F3CB-F87D-4A9B-A5AA-03DB300FDDD5}" type="presOf" srcId="{3C34B487-A837-4A4C-9007-13E3F2DEA5BC}" destId="{3DC477CC-2EF0-4AA4-9439-2F241B7E6E38}" srcOrd="0" destOrd="0" presId="urn:microsoft.com/office/officeart/2005/8/layout/vList2"/>
    <dgm:cxn modelId="{140DA5DE-2D75-405B-A89D-375420F99361}" srcId="{E2B381AB-E510-487F-AF30-DC3790C5ED82}" destId="{5170BE74-FE30-453B-829A-CE10F6146A39}" srcOrd="3" destOrd="0" parTransId="{170F5870-22FD-4B1D-B072-F0C657239C24}" sibTransId="{43C09DE4-D37E-4F7A-915E-8CC2B667E880}"/>
    <dgm:cxn modelId="{E47738F4-5B74-4597-8938-45E7D24DF008}" srcId="{E2B381AB-E510-487F-AF30-DC3790C5ED82}" destId="{3C34B487-A837-4A4C-9007-13E3F2DEA5BC}" srcOrd="2" destOrd="0" parTransId="{BD27E2D8-CE97-4619-9A1C-6788DE55AD93}" sibTransId="{B2095CCA-95C7-408B-AF18-63FA966CD7FC}"/>
    <dgm:cxn modelId="{286ED4A1-3165-49BB-8296-884115990CE9}" type="presParOf" srcId="{910D7D09-4A00-45EA-AE22-AE56DC4FC0BD}" destId="{6AFCC4D0-2969-4079-A39C-8DFB3EC6DFF6}" srcOrd="0" destOrd="0" presId="urn:microsoft.com/office/officeart/2005/8/layout/vList2"/>
    <dgm:cxn modelId="{AF42874E-03CE-446A-B552-253A080FF2EC}" type="presParOf" srcId="{910D7D09-4A00-45EA-AE22-AE56DC4FC0BD}" destId="{BC4ABAC7-8CC5-4EE5-8A68-F5CEEFFC664F}" srcOrd="1" destOrd="0" presId="urn:microsoft.com/office/officeart/2005/8/layout/vList2"/>
    <dgm:cxn modelId="{A61BD444-0211-406C-A8DC-9557D76F9685}" type="presParOf" srcId="{910D7D09-4A00-45EA-AE22-AE56DC4FC0BD}" destId="{6027F925-322A-4D99-A3D8-21AC871A171B}" srcOrd="2" destOrd="0" presId="urn:microsoft.com/office/officeart/2005/8/layout/vList2"/>
    <dgm:cxn modelId="{10634251-F677-4550-AF14-4F690D7DB057}" type="presParOf" srcId="{910D7D09-4A00-45EA-AE22-AE56DC4FC0BD}" destId="{7B11350B-D56D-4BE9-8444-3713595D565D}" srcOrd="3" destOrd="0" presId="urn:microsoft.com/office/officeart/2005/8/layout/vList2"/>
    <dgm:cxn modelId="{88EC7E61-592F-4D8B-9C8B-ACD57D95DA4A}" type="presParOf" srcId="{910D7D09-4A00-45EA-AE22-AE56DC4FC0BD}" destId="{3DC477CC-2EF0-4AA4-9439-2F241B7E6E38}" srcOrd="4" destOrd="0" presId="urn:microsoft.com/office/officeart/2005/8/layout/vList2"/>
    <dgm:cxn modelId="{895270E9-D110-438F-8679-C3705578312B}" type="presParOf" srcId="{910D7D09-4A00-45EA-AE22-AE56DC4FC0BD}" destId="{22DAD2C8-429E-48FC-82A4-3F0C3DF6A192}" srcOrd="5" destOrd="0" presId="urn:microsoft.com/office/officeart/2005/8/layout/vList2"/>
    <dgm:cxn modelId="{2CA3549C-0A84-4A79-A03C-007D05807A2C}" type="presParOf" srcId="{910D7D09-4A00-45EA-AE22-AE56DC4FC0BD}" destId="{5353D9F2-3677-4D83-B13B-F728D61E442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CC4D0-2969-4079-A39C-8DFB3EC6DFF6}">
      <dsp:nvSpPr>
        <dsp:cNvPr id="0" name=""/>
        <dsp:cNvSpPr/>
      </dsp:nvSpPr>
      <dsp:spPr>
        <a:xfrm>
          <a:off x="0" y="4868"/>
          <a:ext cx="5217173" cy="105300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Thinking of road safety and the vision of digital Bangladesh we are proposing a system automated streetlight with the use of light sensors, not just the saving of energy and ensuring safety. </a:t>
          </a:r>
        </a:p>
      </dsp:txBody>
      <dsp:txXfrm>
        <a:off x="51403" y="56271"/>
        <a:ext cx="5114367" cy="950194"/>
      </dsp:txXfrm>
    </dsp:sp>
    <dsp:sp modelId="{6027F925-322A-4D99-A3D8-21AC871A171B}">
      <dsp:nvSpPr>
        <dsp:cNvPr id="0" name=""/>
        <dsp:cNvSpPr/>
      </dsp:nvSpPr>
      <dsp:spPr>
        <a:xfrm>
          <a:off x="0" y="1101069"/>
          <a:ext cx="5217173" cy="105300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main objective of this project is to reduce the power consumption by glowing the Street light only when it is needed. </a:t>
          </a:r>
        </a:p>
      </dsp:txBody>
      <dsp:txXfrm>
        <a:off x="51403" y="1152472"/>
        <a:ext cx="5114367" cy="950194"/>
      </dsp:txXfrm>
    </dsp:sp>
    <dsp:sp modelId="{3DC477CC-2EF0-4AA4-9439-2F241B7E6E38}">
      <dsp:nvSpPr>
        <dsp:cNvPr id="0" name=""/>
        <dsp:cNvSpPr/>
      </dsp:nvSpPr>
      <dsp:spPr>
        <a:xfrm>
          <a:off x="0" y="2197269"/>
          <a:ext cx="5217173" cy="105300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expense spent on the streetlight can be used for other development of the nation. Our system will be able to solve the manual control system problems. </a:t>
          </a:r>
        </a:p>
      </dsp:txBody>
      <dsp:txXfrm>
        <a:off x="51403" y="2248672"/>
        <a:ext cx="5114367" cy="950194"/>
      </dsp:txXfrm>
    </dsp:sp>
    <dsp:sp modelId="{5353D9F2-3677-4D83-B13B-F728D61E442C}">
      <dsp:nvSpPr>
        <dsp:cNvPr id="0" name=""/>
        <dsp:cNvSpPr/>
      </dsp:nvSpPr>
      <dsp:spPr>
        <a:xfrm>
          <a:off x="0" y="3293469"/>
          <a:ext cx="5217173" cy="105300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Our system will be based on IoT so there are a lot of features on which we can work in future to make our system more advanced for road safety.</a:t>
          </a:r>
        </a:p>
      </dsp:txBody>
      <dsp:txXfrm>
        <a:off x="51403" y="3344872"/>
        <a:ext cx="5114367" cy="9501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4/16/2022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2396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4/16/2022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9219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4/16/2022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7440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4/16/2022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605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4/16/2022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658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4/16/2022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04533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4/16/2022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1220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4/16/2022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1994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4/16/2022</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0380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4/16/2022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5795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4/16/2022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8744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4/16/2022</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8293499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C87EB8D1-337D-4DE9-4F47-4D8A66711F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 y="-1"/>
            <a:ext cx="12192001" cy="6858000"/>
          </a:xfrm>
          <a:prstGeom prst="rect">
            <a:avLst/>
          </a:prstGeom>
          <a:ln w="28575">
            <a:noFill/>
          </a:ln>
        </p:spPr>
      </p:pic>
      <p:grpSp>
        <p:nvGrpSpPr>
          <p:cNvPr id="11" name="Group 1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2" name="Rectangle 1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39ABD-EC3B-4860-BBBA-391B4318DAE1}"/>
              </a:ext>
            </a:extLst>
          </p:cNvPr>
          <p:cNvSpPr>
            <a:spLocks noGrp="1"/>
          </p:cNvSpPr>
          <p:nvPr>
            <p:ph type="ctrTitle"/>
          </p:nvPr>
        </p:nvSpPr>
        <p:spPr>
          <a:xfrm>
            <a:off x="677119" y="810623"/>
            <a:ext cx="4429556" cy="3570162"/>
          </a:xfrm>
        </p:spPr>
        <p:txBody>
          <a:bodyPr anchor="b">
            <a:normAutofit/>
          </a:bodyPr>
          <a:lstStyle/>
          <a:p>
            <a:r>
              <a:rPr lang="en-US" dirty="0"/>
              <a:t>Smart Street Light </a:t>
            </a:r>
          </a:p>
        </p:txBody>
      </p:sp>
      <p:sp>
        <p:nvSpPr>
          <p:cNvPr id="3" name="Subtitle 2">
            <a:extLst>
              <a:ext uri="{FF2B5EF4-FFF2-40B4-BE49-F238E27FC236}">
                <a16:creationId xmlns:a16="http://schemas.microsoft.com/office/drawing/2014/main" id="{20C35699-1B39-4DEB-95F8-EFE5C3C622C8}"/>
              </a:ext>
            </a:extLst>
          </p:cNvPr>
          <p:cNvSpPr>
            <a:spLocks noGrp="1"/>
          </p:cNvSpPr>
          <p:nvPr>
            <p:ph type="subTitle" idx="1"/>
          </p:nvPr>
        </p:nvSpPr>
        <p:spPr>
          <a:xfrm>
            <a:off x="677119" y="4547167"/>
            <a:ext cx="4429556" cy="1288482"/>
          </a:xfrm>
        </p:spPr>
        <p:txBody>
          <a:bodyPr>
            <a:normAutofit/>
          </a:bodyPr>
          <a:lstStyle/>
          <a:p>
            <a:pPr algn="l">
              <a:lnSpc>
                <a:spcPct val="100000"/>
              </a:lnSpc>
            </a:pPr>
            <a:r>
              <a:rPr lang="en-US" sz="800" dirty="0"/>
              <a:t>Presented by </a:t>
            </a: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Group Name:</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err="1">
                <a:effectLst/>
                <a:latin typeface="Arial" panose="020B0604020202020204" pitchFamily="34" charset="0"/>
                <a:ea typeface="Times New Roman" panose="02020603050405020304" pitchFamily="18" charset="0"/>
                <a:cs typeface="Times New Roman" panose="02020603050405020304" pitchFamily="18" charset="0"/>
              </a:rPr>
              <a:t>MicroBees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Team Member1:</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Muhammad Al Asif</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Student ID:</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1820330</a:t>
            </a: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Team Member2: </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Avijit Saha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Student ID:</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1930109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Team Member3:</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err="1">
                <a:effectLst/>
                <a:latin typeface="Arial" panose="020B0604020202020204" pitchFamily="34" charset="0"/>
                <a:ea typeface="Times New Roman" panose="02020603050405020304" pitchFamily="18" charset="0"/>
                <a:cs typeface="Times New Roman" panose="02020603050405020304" pitchFamily="18" charset="0"/>
              </a:rPr>
              <a:t>Sanjida</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 Afrin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Student ID:</a:t>
            </a:r>
            <a:r>
              <a:rPr lang="en-US" sz="800" b="1" dirty="0">
                <a:latin typeface="Arial" panose="020B0604020202020204" pitchFamily="34" charset="0"/>
                <a:ea typeface="Times New Roman" panose="02020603050405020304" pitchFamily="18" charset="0"/>
                <a:cs typeface="Times New Roman" panose="02020603050405020304" pitchFamily="18" charset="0"/>
              </a:rPr>
              <a:t> </a:t>
            </a:r>
            <a:r>
              <a:rPr lang="en-US" sz="800" dirty="0">
                <a:effectLst/>
                <a:latin typeface="Arial" panose="020B0604020202020204" pitchFamily="34" charset="0"/>
                <a:ea typeface="Times New Roman" panose="02020603050405020304" pitchFamily="18" charset="0"/>
                <a:cs typeface="Times New Roman" panose="02020603050405020304" pitchFamily="18" charset="0"/>
              </a:rPr>
              <a:t>2020729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800" dirty="0"/>
          </a:p>
        </p:txBody>
      </p:sp>
      <p:sp>
        <p:nvSpPr>
          <p:cNvPr id="17" name="Oval 1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141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861854" y="2116534"/>
            <a:ext cx="4463623" cy="579636"/>
          </a:xfrm>
        </p:spPr>
        <p:txBody>
          <a:bodyPr anchor="b">
            <a:normAutofit fontScale="90000"/>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 LDR</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3" name="Freeform: Shape 1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15" name="Freeform: Shape 1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2232252" y="2125737"/>
            <a:ext cx="4463623" cy="4044463"/>
          </a:xfrm>
        </p:spPr>
        <p:txBody>
          <a:bodyPr>
            <a:normAutofit/>
          </a:bodyPr>
          <a:lstStyle/>
          <a:p>
            <a:pPr marL="0" marR="0" algn="just">
              <a:lnSpc>
                <a:spcPct val="100000"/>
              </a:lnSpc>
              <a:spcBef>
                <a:spcPts val="700"/>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A Light dependent resistor (LDR) also termed as a photoresistor is a device whose resistivity factor is a function of the electromagnetic radiation. Hence, they are light sensitive devices which are similar to that of human eyes. They are also named as photo conductors, conductive cells or simply photocells. They are made up of semiconductor materials with high resistance A LDR works on the principle of photoconductivity. Photo conductivity is an optical phenomenon in which the materials conductivity gets reduced when light is absorbed by the material. However, when light shines onto the LDR its resistance falls and current flows into the base of the first transistor and then the second transistor. The preset resistor can be turned up or down to increase or decrease resistance, in this way it can make the circuit more or less sensitive. LDR sent a response to Arduino.</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42" name="Picture 41">
            <a:extLst>
              <a:ext uri="{FF2B5EF4-FFF2-40B4-BE49-F238E27FC236}">
                <a16:creationId xmlns:a16="http://schemas.microsoft.com/office/drawing/2014/main" id="{517B90D3-CB5F-452B-BA34-A7556B500E1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924145" y="790289"/>
            <a:ext cx="4463594" cy="2533089"/>
          </a:xfrm>
          <a:prstGeom prst="rect">
            <a:avLst/>
          </a:prstGeom>
          <a:noFill/>
        </p:spPr>
      </p:pic>
      <p:sp>
        <p:nvSpPr>
          <p:cNvPr id="119" name="Freeform: Shape 1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1" name="Freeform: Shape 120">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8" name="Picture 17">
            <a:extLst>
              <a:ext uri="{FF2B5EF4-FFF2-40B4-BE49-F238E27FC236}">
                <a16:creationId xmlns:a16="http://schemas.microsoft.com/office/drawing/2014/main" id="{5B431822-BDDE-46F7-AC7C-A20B2E311D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924145" y="3696345"/>
            <a:ext cx="4463594" cy="2354546"/>
          </a:xfrm>
          <a:prstGeom prst="rect">
            <a:avLst/>
          </a:prstGeom>
          <a:noFill/>
        </p:spPr>
      </p:pic>
      <p:grpSp>
        <p:nvGrpSpPr>
          <p:cNvPr id="1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24" name="Freeform: Shape 1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437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reeform: Shape 209">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2" name="Freeform: Shape 211">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4" name="Freeform: Shape 2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16" name="Freeform: Shape 2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544201" y="1389889"/>
            <a:ext cx="4834021" cy="1314996"/>
          </a:xfrm>
        </p:spPr>
        <p:txBody>
          <a:bodyPr anchor="b">
            <a:normAutofit/>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IR Sensor</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861854" y="2047387"/>
            <a:ext cx="4834021" cy="4122813"/>
          </a:xfrm>
        </p:spPr>
        <p:txBody>
          <a:bodyPr>
            <a:normAutofit/>
          </a:bodyPr>
          <a:lstStyle/>
          <a:p>
            <a:pPr marL="0" marR="0" indent="0" algn="just">
              <a:lnSpc>
                <a:spcPct val="100000"/>
              </a:lnSpc>
              <a:spcBef>
                <a:spcPts val="700"/>
              </a:spcBef>
              <a:spcAft>
                <a:spcPts val="0"/>
              </a:spcAft>
              <a:buNone/>
            </a:pPr>
            <a:r>
              <a:rPr lang="en-US" sz="1300" dirty="0">
                <a:effectLst/>
                <a:latin typeface="Calibri" panose="020F0502020204030204" pitchFamily="34" charset="0"/>
                <a:ea typeface="Times New Roman" panose="02020603050405020304" pitchFamily="18" charset="0"/>
                <a:cs typeface="Calibri" panose="020F0502020204030204" pitchFamily="34" charset="0"/>
              </a:rPr>
              <a:t>An Infrared sensor is an electronic instrument that is used to sense certain characteristics of its surroundings by either emitting and/or detecting infrared radiation. It is also capable of measuring heat of an object and detecting motion. Infrared waves are not visible to the human eye. In the electromagnetic spectrum, infrared radiation is the region having wavelengths longer than visible light wavelengths, but shorter than microwaves. The Infrared region is approximately demarcated from 0.75 to 1000µm. IR (infrared)sensors detect infrared light. The IR light is transformed into an electric current, and this is detected by a voltage or amperage detector. IR Sensors ends response to object and detecting motion. Infrared waves are not visible to the human eye. In the electromagnetic spectrum, infrared radiation is the region having wavelengths longer than visible light wavelengths, but shorter than microwaves. The Infrared region is approximately demarcated from 0.75 to 1000µm. IR (infrared)sensors detect infrared light. The IR light is transformed into an electric current, and this is detected by a voltage or amperage detector. IR Sensors ends response to Arduino</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104946-ED87-4A6B-9A04-332ABB5237EC}"/>
              </a:ext>
            </a:extLst>
          </p:cNvPr>
          <p:cNvPicPr>
            <a:picLocks noChangeAspect="1"/>
          </p:cNvPicPr>
          <p:nvPr/>
        </p:nvPicPr>
        <p:blipFill rotWithShape="1">
          <a:blip r:embed="rId2"/>
          <a:srcRect l="2862" r="8887" b="-1"/>
          <a:stretch/>
        </p:blipFill>
        <p:spPr>
          <a:xfrm>
            <a:off x="7261934" y="1226692"/>
            <a:ext cx="4046354" cy="4046346"/>
          </a:xfrm>
          <a:prstGeom prst="rect">
            <a:avLst/>
          </a:prstGeom>
        </p:spPr>
      </p:pic>
      <p:grpSp>
        <p:nvGrpSpPr>
          <p:cNvPr id="218"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19" name="Freeform: Shape 218">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1451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938907" y="1456971"/>
            <a:ext cx="4900264" cy="780442"/>
          </a:xfrm>
        </p:spPr>
        <p:txBody>
          <a:bodyPr anchor="b">
            <a:normAutofit fontScale="90000"/>
          </a:bodyPr>
          <a:lstStyle/>
          <a:p>
            <a:r>
              <a:rPr lang="en-US" sz="4100" b="1" dirty="0">
                <a:effectLst/>
                <a:latin typeface="Calibri" panose="020F0502020204030204" pitchFamily="34" charset="0"/>
                <a:ea typeface="Times New Roman" panose="02020603050405020304" pitchFamily="18" charset="0"/>
                <a:cs typeface="Calibri" panose="020F0502020204030204" pitchFamily="34" charset="0"/>
              </a:rPr>
              <a:t>LED</a:t>
            </a:r>
            <a:br>
              <a:rPr lang="en-US" sz="4100" dirty="0">
                <a:effectLst/>
                <a:latin typeface="Calibri" panose="020F0502020204030204" pitchFamily="34" charset="0"/>
                <a:ea typeface="Calibri" panose="020F0502020204030204" pitchFamily="34" charset="0"/>
                <a:cs typeface="Times New Roman" panose="02020603050405020304" pitchFamily="18" charset="0"/>
              </a:rPr>
            </a:br>
            <a:endParaRPr lang="en-US" sz="4100" dirty="0"/>
          </a:p>
        </p:txBody>
      </p:sp>
      <p:grpSp>
        <p:nvGrpSpPr>
          <p:cNvPr id="210"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211" name="Freeform: Shape 210">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14"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15" name="Freeform: Shape 214">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938907" y="1715151"/>
            <a:ext cx="5210094" cy="4378576"/>
          </a:xfrm>
        </p:spPr>
        <p:txBody>
          <a:bodyPr>
            <a:normAutofit/>
          </a:bodyPr>
          <a:lstStyle/>
          <a:p>
            <a:pPr marL="0" marR="0" algn="just">
              <a:lnSpc>
                <a:spcPct val="100000"/>
              </a:lnSpc>
              <a:spcBef>
                <a:spcPts val="700"/>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Alight-emitting diode (LED) is a junction diode, which emits light when activated. When we apply voltage across its leads, electrons are able to recombine with holes within the LED, releasing energy in the form of photons which gives the light. Hence, it is a two-lead semiconductor light source.</a:t>
            </a:r>
          </a:p>
          <a:p>
            <a:pPr marL="0" marR="0" algn="just">
              <a:lnSpc>
                <a:spcPct val="100000"/>
              </a:lnSpc>
              <a:spcBef>
                <a:spcPts val="700"/>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Light emitting diodes represent our lighting system and the amount of light emitted by it is directly related to the amount of light in the environment that is when outside light is less than the light given by LEDS is at its full intensity and visa-versa.</a:t>
            </a:r>
          </a:p>
          <a:p>
            <a:pPr marL="0" marR="0" algn="just">
              <a:lnSpc>
                <a:spcPct val="100000"/>
              </a:lnSpc>
              <a:spcBef>
                <a:spcPts val="700"/>
              </a:spcBef>
              <a:spcAft>
                <a:spcPts val="0"/>
              </a:spcAft>
            </a:pPr>
            <a:r>
              <a:rPr lang="en-US" sz="1500" dirty="0">
                <a:latin typeface="Calibri" panose="020F0502020204030204" pitchFamily="34" charset="0"/>
                <a:ea typeface="Times New Roman" panose="02020603050405020304" pitchFamily="18" charset="0"/>
                <a:cs typeface="Calibri" panose="020F0502020204030204" pitchFamily="34" charset="0"/>
              </a:rPr>
              <a:t>G</a:t>
            </a:r>
            <a:r>
              <a:rPr lang="en-US" sz="1500" dirty="0">
                <a:effectLst/>
                <a:latin typeface="Calibri" panose="020F0502020204030204" pitchFamily="34" charset="0"/>
                <a:ea typeface="Times New Roman" panose="02020603050405020304" pitchFamily="18" charset="0"/>
                <a:cs typeface="Calibri" panose="020F0502020204030204" pitchFamily="34" charset="0"/>
              </a:rPr>
              <a:t>ives the light. Hence, it is a two-lead semiconductor light source.</a:t>
            </a:r>
          </a:p>
          <a:p>
            <a:pPr marL="0" marR="0" algn="just">
              <a:lnSpc>
                <a:spcPct val="100000"/>
              </a:lnSpc>
              <a:spcBef>
                <a:spcPts val="700"/>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Light emitting diodes represent our lighting system and the amount of light emitted by it is directly related to the amount of light in the environment that is when outside light is less than the light given by LEDS is at its full intensity and visa-versa.</a:t>
            </a:r>
          </a:p>
        </p:txBody>
      </p:sp>
      <p:sp>
        <p:nvSpPr>
          <p:cNvPr id="218" name="Oval 217">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0" name="Oval 219">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descr="Diagram&#10;&#10;Description automatically generated">
            <a:extLst>
              <a:ext uri="{FF2B5EF4-FFF2-40B4-BE49-F238E27FC236}">
                <a16:creationId xmlns:a16="http://schemas.microsoft.com/office/drawing/2014/main" id="{F6D8FC98-CB2A-4EF7-8366-73954A19E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72995" y="2384114"/>
            <a:ext cx="3217333" cy="1552363"/>
          </a:xfrm>
          <a:prstGeom prst="rect">
            <a:avLst/>
          </a:prstGeom>
          <a:noFill/>
        </p:spPr>
      </p:pic>
      <p:grpSp>
        <p:nvGrpSpPr>
          <p:cNvPr id="222"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223" name="Freeform: Shape 222">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237"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238" name="Freeform: Shape 237">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526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652749" y="1070814"/>
            <a:ext cx="5217172" cy="1288673"/>
          </a:xfrm>
        </p:spPr>
        <p:txBody>
          <a:bodyPr anchor="b">
            <a:normAutofit/>
          </a:bodyPr>
          <a:lstStyle/>
          <a:p>
            <a:r>
              <a:rPr lang="en-US" sz="4100" b="1" dirty="0">
                <a:effectLst/>
                <a:latin typeface="Calibri" panose="020F0502020204030204" pitchFamily="34" charset="0"/>
                <a:ea typeface="Times New Roman" panose="02020603050405020304" pitchFamily="18" charset="0"/>
                <a:cs typeface="Calibri" panose="020F0502020204030204" pitchFamily="34" charset="0"/>
              </a:rPr>
              <a:t>ESP8266-12E</a:t>
            </a:r>
            <a:br>
              <a:rPr lang="en-US" sz="4100" dirty="0">
                <a:effectLst/>
                <a:latin typeface="Calibri" panose="020F0502020204030204" pitchFamily="34" charset="0"/>
                <a:ea typeface="Calibri" panose="020F0502020204030204" pitchFamily="34" charset="0"/>
                <a:cs typeface="Times New Roman" panose="02020603050405020304" pitchFamily="18" charset="0"/>
              </a:rPr>
            </a:br>
            <a:endParaRPr lang="en-US" sz="4100" dirty="0"/>
          </a:p>
        </p:txBody>
      </p:sp>
      <p:grpSp>
        <p:nvGrpSpPr>
          <p:cNvPr id="210"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211" name="Freeform: Shape 210">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14"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15" name="Freeform: Shape 214">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065011" y="1715150"/>
            <a:ext cx="5217173" cy="4351338"/>
          </a:xfrm>
        </p:spPr>
        <p:txBody>
          <a:bodyPr>
            <a:normAutofit/>
          </a:bodyPr>
          <a:lstStyle/>
          <a:p>
            <a:pPr marL="0" marR="0" algn="just">
              <a:lnSpc>
                <a:spcPct val="100000"/>
              </a:lnSpc>
              <a:spcBef>
                <a:spcPts val="700"/>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ESP8266 is a Wi-Fi enabled system on chip (SoC) module developed by </a:t>
            </a:r>
            <a:r>
              <a:rPr lang="en-US" sz="1500" dirty="0" err="1">
                <a:effectLst/>
                <a:latin typeface="Calibri" panose="020F0502020204030204" pitchFamily="34" charset="0"/>
                <a:ea typeface="Times New Roman" panose="02020603050405020304" pitchFamily="18" charset="0"/>
                <a:cs typeface="Calibri" panose="020F0502020204030204" pitchFamily="34" charset="0"/>
              </a:rPr>
              <a:t>Espressif</a:t>
            </a:r>
            <a:r>
              <a:rPr lang="en-US" sz="1500" dirty="0">
                <a:effectLst/>
                <a:latin typeface="Calibri" panose="020F0502020204030204" pitchFamily="34" charset="0"/>
                <a:ea typeface="Times New Roman" panose="02020603050405020304" pitchFamily="18" charset="0"/>
                <a:cs typeface="Calibri" panose="020F0502020204030204" pitchFamily="34" charset="0"/>
              </a:rPr>
              <a:t> system. It is mostly used for development of IoT (Internet of Things) embedded applications.</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ESP8266 comes with capabilities of</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2.4 GHz Wi-Fi (802.11 b/g/n, supporting WPA/WPA2)</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General purpose input/output (16 GPIO)</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Inter-integrated circuit (I²C) serial communication protocol</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Analog-to-digital conversion (10-bit ADC)</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Serial peripheral interface (SPI) serial communication protocol</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I²S (inter-IC sound) interfaces with DMA (direct memory access) (sharing pins with GPIO)</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UART (on dedicated pins, plus a transmit-only UART can be enabled on GPIO2)</a:t>
            </a:r>
          </a:p>
          <a:p>
            <a:pPr marL="0" marR="0" indent="0" algn="just">
              <a:lnSpc>
                <a:spcPct val="100000"/>
              </a:lnSpc>
              <a:spcBef>
                <a:spcPts val="700"/>
              </a:spcBef>
              <a:spcAft>
                <a:spcPts val="0"/>
              </a:spcAft>
              <a:buNone/>
            </a:pPr>
            <a:r>
              <a:rPr lang="en-US" sz="1500" dirty="0">
                <a:effectLst/>
                <a:latin typeface="Calibri" panose="020F0502020204030204" pitchFamily="34" charset="0"/>
                <a:ea typeface="Times New Roman" panose="02020603050405020304" pitchFamily="18" charset="0"/>
                <a:cs typeface="Calibri" panose="020F0502020204030204" pitchFamily="34" charset="0"/>
              </a:rPr>
              <a:t>• Pulse-width modulation (PWM)</a:t>
            </a:r>
          </a:p>
          <a:p>
            <a:pPr marL="0" marR="0" indent="0" algn="just">
              <a:lnSpc>
                <a:spcPct val="100000"/>
              </a:lnSpc>
              <a:spcBef>
                <a:spcPts val="700"/>
              </a:spcBef>
              <a:spcAft>
                <a:spcPts val="0"/>
              </a:spcAft>
              <a:buNone/>
            </a:pPr>
            <a:endParaRPr lang="en-US" sz="15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18" name="Oval 217">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0" name="Oval 219">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2"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223" name="Freeform: Shape 222">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237"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238" name="Freeform: Shape 237">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44" name="Picture 43">
            <a:extLst>
              <a:ext uri="{FF2B5EF4-FFF2-40B4-BE49-F238E27FC236}">
                <a16:creationId xmlns:a16="http://schemas.microsoft.com/office/drawing/2014/main" id="{ACB8C8DB-8446-47B3-9E33-73E54AFD5D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1066" y="1951167"/>
            <a:ext cx="3995923" cy="2408968"/>
          </a:xfrm>
          <a:prstGeom prst="rect">
            <a:avLst/>
          </a:prstGeom>
          <a:noFill/>
          <a:ln>
            <a:noFill/>
          </a:ln>
        </p:spPr>
      </p:pic>
    </p:spTree>
    <p:extLst>
      <p:ext uri="{BB962C8B-B14F-4D97-AF65-F5344CB8AC3E}">
        <p14:creationId xmlns:p14="http://schemas.microsoft.com/office/powerpoint/2010/main" val="3515382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9" name="Rectangle 12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652749" y="1070814"/>
            <a:ext cx="5217172" cy="1288673"/>
          </a:xfrm>
        </p:spPr>
        <p:txBody>
          <a:bodyPr anchor="b">
            <a:normAutofit/>
          </a:bodyPr>
          <a:lstStyle/>
          <a:p>
            <a:r>
              <a:rPr lang="en-US" sz="4100" b="1" dirty="0">
                <a:effectLst/>
                <a:latin typeface="Calibri" panose="020F0502020204030204" pitchFamily="34" charset="0"/>
                <a:ea typeface="Times New Roman" panose="02020603050405020304" pitchFamily="18" charset="0"/>
                <a:cs typeface="Calibri" panose="020F0502020204030204" pitchFamily="34" charset="0"/>
              </a:rPr>
              <a:t>Arduino Uno R3</a:t>
            </a:r>
            <a:br>
              <a:rPr lang="en-US" sz="4100" dirty="0">
                <a:effectLst/>
                <a:latin typeface="Calibri" panose="020F0502020204030204" pitchFamily="34" charset="0"/>
                <a:ea typeface="Calibri" panose="020F0502020204030204" pitchFamily="34" charset="0"/>
                <a:cs typeface="Times New Roman" panose="02020603050405020304" pitchFamily="18" charset="0"/>
              </a:rPr>
            </a:br>
            <a:endParaRPr lang="en-US" sz="4100" dirty="0"/>
          </a:p>
        </p:txBody>
      </p:sp>
      <p:grpSp>
        <p:nvGrpSpPr>
          <p:cNvPr id="294"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130" name="Freeform: Shape 129">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95"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58" name="Freeform: Shape 257">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96" name="Freeform: Shape 258">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938906" y="1715151"/>
            <a:ext cx="5217173" cy="4351338"/>
          </a:xfrm>
        </p:spPr>
        <p:txBody>
          <a:bodyPr>
            <a:normAutofit/>
          </a:bodyPr>
          <a:lstStyle/>
          <a:p>
            <a:pPr marL="0" marR="0">
              <a:lnSpc>
                <a:spcPct val="100000"/>
              </a:lnSpc>
              <a:spcBef>
                <a:spcPts val="700"/>
              </a:spcBef>
              <a:spcAft>
                <a:spcPts val="0"/>
              </a:spcAft>
            </a:pPr>
            <a:r>
              <a:rPr lang="en-US" sz="1800">
                <a:effectLst/>
                <a:latin typeface="Calibri" panose="020F0502020204030204" pitchFamily="34" charset="0"/>
                <a:ea typeface="Times New Roman" panose="02020603050405020304" pitchFamily="18" charset="0"/>
                <a:cs typeface="Calibri" panose="020F0502020204030204" pitchFamily="34" charset="0"/>
              </a:rPr>
              <a:t>Arduino Uno is a microcontroller board based on 8-bit ATmega328P microcontroller. Along with ATmega328P, it consists of other components such as crystal oscillator, serial communication, voltage regulator, etc. to support the microcontroller. Arduino Uno has 14 digital input/output pins (out of which 6 can be used as PWM outputs), 6 analog input pins, a USB connection, A Power barrel jack, an ICSP header ATmega328P, it consists of other components such as crystal oscillator, serial communication, voltage regulator, etc. to support the microcontroller. Arduino Uno has 14 digital input/output pins (out of which 6 can be used as PWM outputs), 6 analog input pins, a USB connection, A Power barrel jack, an ICSP header and a reset button.</a:t>
            </a:r>
          </a:p>
        </p:txBody>
      </p:sp>
      <p:sp>
        <p:nvSpPr>
          <p:cNvPr id="297" name="Oval 260">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8" name="Oval 262">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2" name="Picture 41">
            <a:extLst>
              <a:ext uri="{FF2B5EF4-FFF2-40B4-BE49-F238E27FC236}">
                <a16:creationId xmlns:a16="http://schemas.microsoft.com/office/drawing/2014/main" id="{8A5BD773-887B-46A8-84F5-B6237C0B89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572995" y="1804993"/>
            <a:ext cx="3217333" cy="2710604"/>
          </a:xfrm>
          <a:prstGeom prst="rect">
            <a:avLst/>
          </a:prstGeom>
          <a:noFill/>
        </p:spPr>
      </p:pic>
      <p:grpSp>
        <p:nvGrpSpPr>
          <p:cNvPr id="299"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266" name="Freeform: Shape 265">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00" name="Freeform: Shape 266">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01" name="Freeform: Shape 267">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2" name="Freeform: Shape 268">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03" name="Freeform: Shape 269">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4" name="Freeform: Shape 270">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5" name="Freeform: Shape 271">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280"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281" name="Freeform: Shape 280">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64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2" name="Rectangle 22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718491" y="1084109"/>
            <a:ext cx="5217172" cy="807200"/>
          </a:xfrm>
        </p:spPr>
        <p:txBody>
          <a:bodyPr anchor="b">
            <a:normAutofit/>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Bread Board</a:t>
            </a:r>
            <a:endParaRPr lang="en-US" dirty="0"/>
          </a:p>
        </p:txBody>
      </p:sp>
      <p:grpSp>
        <p:nvGrpSpPr>
          <p:cNvPr id="224"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225" name="Freeform: Shape 224">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28"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29" name="Freeform: Shape 228">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036561" y="1830560"/>
            <a:ext cx="5217173" cy="1800406"/>
          </a:xfrm>
        </p:spPr>
        <p:txBody>
          <a:bodyPr>
            <a:normAutofit/>
          </a:bodyPr>
          <a:lstStyle/>
          <a:p>
            <a:pPr marL="0" marR="0" indent="0" algn="just">
              <a:lnSpc>
                <a:spcPct val="100000"/>
              </a:lnSpc>
              <a:spcBef>
                <a:spcPts val="700"/>
              </a:spcBef>
              <a:spcAft>
                <a:spcPts val="0"/>
              </a:spcAft>
              <a:buNone/>
            </a:pPr>
            <a:r>
              <a:rPr lang="en-US" sz="1600" dirty="0">
                <a:effectLst/>
                <a:latin typeface="Calibri" panose="020F0502020204030204" pitchFamily="34" charset="0"/>
                <a:ea typeface="Times New Roman" panose="02020603050405020304" pitchFamily="18" charset="0"/>
                <a:cs typeface="Calibri" panose="020F0502020204030204" pitchFamily="34" charset="0"/>
              </a:rPr>
              <a:t>A breadboard is a rectangular board with many mounting holes. They are used for creating electrical connections between electronic components and single board computers or microcontrollers such as Arduino and Raspberry Pi. The connections aren't permanent, and they can be removed and placed again.</a:t>
            </a:r>
          </a:p>
        </p:txBody>
      </p:sp>
      <p:sp>
        <p:nvSpPr>
          <p:cNvPr id="232" name="Oval 231">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Oval 233">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3" name="Picture 42" descr="Application, table&#10;&#10;Description automatically generated">
            <a:extLst>
              <a:ext uri="{FF2B5EF4-FFF2-40B4-BE49-F238E27FC236}">
                <a16:creationId xmlns:a16="http://schemas.microsoft.com/office/drawing/2014/main" id="{9EE82EA3-795A-4321-8BC6-5C5A0BB6D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72995" y="2416287"/>
            <a:ext cx="3217333" cy="1488016"/>
          </a:xfrm>
          <a:prstGeom prst="rect">
            <a:avLst/>
          </a:prstGeom>
          <a:noFill/>
        </p:spPr>
      </p:pic>
      <p:grpSp>
        <p:nvGrpSpPr>
          <p:cNvPr id="236"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237" name="Freeform: Shape 236">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251"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252" name="Freeform: Shape 251">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9" name="Freeform: Shape 257">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4160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5" name="Freeform: Shape 144">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7" name="Freeform: Shape 14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49" name="Freeform: Shape 14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660822" y="903431"/>
            <a:ext cx="4834021" cy="1314996"/>
          </a:xfrm>
        </p:spPr>
        <p:txBody>
          <a:bodyPr anchor="b">
            <a:normAutofit/>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Connecting wire</a:t>
            </a:r>
            <a:endParaRPr lang="en-US" dirty="0"/>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861854" y="2125738"/>
            <a:ext cx="4834021" cy="2623816"/>
          </a:xfrm>
        </p:spPr>
        <p:txBody>
          <a:bodyPr>
            <a:normAutofit/>
          </a:bodyPr>
          <a:lstStyle/>
          <a:p>
            <a:pPr marL="0" marR="0" indent="0">
              <a:lnSpc>
                <a:spcPct val="100000"/>
              </a:lnSpc>
              <a:spcBef>
                <a:spcPts val="70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Connecting wires allows an electrical current to travel from one point on a circuit to another because electricity needs a medium through which it can move. Most of the connecting wires are made up of copper or aluminum.</a:t>
            </a:r>
          </a:p>
          <a:p>
            <a:pPr marL="0" marR="0" indent="0">
              <a:lnSpc>
                <a:spcPct val="100000"/>
              </a:lnSpc>
              <a:spcBef>
                <a:spcPts val="70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There are 3 types of connecting wire:</a:t>
            </a:r>
          </a:p>
          <a:p>
            <a:pPr marL="0" marR="0" indent="0">
              <a:lnSpc>
                <a:spcPct val="100000"/>
              </a:lnSpc>
              <a:spcBef>
                <a:spcPts val="70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 Male to Male</a:t>
            </a:r>
          </a:p>
          <a:p>
            <a:pPr marL="0" marR="0" indent="0">
              <a:lnSpc>
                <a:spcPct val="100000"/>
              </a:lnSpc>
              <a:spcBef>
                <a:spcPts val="70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2. Male to Female</a:t>
            </a:r>
          </a:p>
          <a:p>
            <a:pPr marL="0" marR="0" indent="0">
              <a:lnSpc>
                <a:spcPct val="100000"/>
              </a:lnSpc>
              <a:spcBef>
                <a:spcPts val="700"/>
              </a:spcBef>
              <a:spcAft>
                <a:spcPts val="0"/>
              </a:spcAf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3. Female to Female</a:t>
            </a:r>
          </a:p>
        </p:txBody>
      </p:sp>
      <p:pic>
        <p:nvPicPr>
          <p:cNvPr id="42" name="Picture 41">
            <a:extLst>
              <a:ext uri="{FF2B5EF4-FFF2-40B4-BE49-F238E27FC236}">
                <a16:creationId xmlns:a16="http://schemas.microsoft.com/office/drawing/2014/main" id="{915BCC8A-F004-4719-AE87-3A5EAB10F5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235473" y="2218427"/>
            <a:ext cx="4072815" cy="3054611"/>
          </a:xfrm>
          <a:prstGeom prst="rect">
            <a:avLst/>
          </a:prstGeom>
          <a:noFill/>
        </p:spPr>
      </p:pic>
      <p:grpSp>
        <p:nvGrpSpPr>
          <p:cNvPr id="151"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52" name="Freeform: Shape 151">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4914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Shape 9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1" name="Freeform: Shape 10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3" name="Freeform: Shape 10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517740" y="1488563"/>
            <a:ext cx="4834021" cy="775916"/>
          </a:xfrm>
        </p:spPr>
        <p:txBody>
          <a:bodyPr anchor="b">
            <a:normAutofit/>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Resistor</a:t>
            </a:r>
            <a:endParaRPr lang="en-US" dirty="0"/>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861854" y="2125737"/>
            <a:ext cx="4834021" cy="1212267"/>
          </a:xfrm>
        </p:spPr>
        <p:txBody>
          <a:bodyPr>
            <a:normAutofit/>
          </a:bodyPr>
          <a:lstStyle/>
          <a:p>
            <a:pPr marL="0" marR="0" indent="0">
              <a:spcBef>
                <a:spcPts val="700"/>
              </a:spcBef>
              <a:spcAft>
                <a:spcPts val="0"/>
              </a:spcAft>
              <a:buNone/>
            </a:pPr>
            <a:r>
              <a:rPr lang="en-US" sz="1600" dirty="0">
                <a:effectLst/>
                <a:latin typeface="Calibri" panose="020F0502020204030204" pitchFamily="34" charset="0"/>
                <a:ea typeface="Times New Roman" panose="02020603050405020304" pitchFamily="18" charset="0"/>
                <a:cs typeface="Calibri" panose="020F0502020204030204" pitchFamily="34" charset="0"/>
              </a:rPr>
              <a:t>A resistor reduces (or resists) the flow of current. So, a 1k Ω resistor has a value of 1,000 ohms and the number we will code is 1,000.</a:t>
            </a:r>
          </a:p>
        </p:txBody>
      </p:sp>
      <p:pic>
        <p:nvPicPr>
          <p:cNvPr id="16" name="Picture 15">
            <a:extLst>
              <a:ext uri="{FF2B5EF4-FFF2-40B4-BE49-F238E27FC236}">
                <a16:creationId xmlns:a16="http://schemas.microsoft.com/office/drawing/2014/main" id="{18F7CA03-5B40-42DE-9394-74542345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235473" y="1488563"/>
            <a:ext cx="4072815" cy="3784475"/>
          </a:xfrm>
          <a:prstGeom prst="rect">
            <a:avLst/>
          </a:prstGeom>
          <a:noFill/>
        </p:spPr>
      </p:pic>
      <p:grpSp>
        <p:nvGrpSpPr>
          <p:cNvPr id="10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8" name="Freeform: Shape 10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18029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999912" y="1237743"/>
            <a:ext cx="4463623" cy="1065963"/>
          </a:xfrm>
        </p:spPr>
        <p:txBody>
          <a:bodyPr anchor="b">
            <a:normAutofit/>
          </a:bodyPr>
          <a:lstStyle/>
          <a:p>
            <a:r>
              <a:rPr lang="en-US" sz="2800" b="1" dirty="0">
                <a:effectLst/>
                <a:latin typeface="Calibri" panose="020F0502020204030204" pitchFamily="34" charset="0"/>
                <a:ea typeface="Times New Roman" panose="02020603050405020304" pitchFamily="18" charset="0"/>
                <a:cs typeface="Calibri" panose="020F0502020204030204" pitchFamily="34" charset="0"/>
              </a:rPr>
              <a:t> How will our system work?</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120" name="Freeform: Shape 11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382256" y="1863971"/>
            <a:ext cx="5378221" cy="4315004"/>
          </a:xfrm>
        </p:spPr>
        <p:txBody>
          <a:bodyPr>
            <a:normAutofit lnSpcReduction="10000"/>
          </a:bodyPr>
          <a:lstStyle/>
          <a:p>
            <a:pPr marL="342900" marR="0" lvl="0" indent="-342900" algn="just" fontAlgn="base">
              <a:lnSpc>
                <a:spcPct val="115000"/>
              </a:lnSpc>
              <a:spcBef>
                <a:spcPts val="120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LDR will send a response to the Arduino by sensing light from the outside environment.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When it is dark outside the LDR will send a signal to the Arduino.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At daylight LDR will not send any signal to Arduino.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The IR sensor will sense the vehicle on the road.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If there is any vehicle the sensor will send a signal to the Arduino</a:t>
            </a:r>
            <a:r>
              <a:rPr lang="en-US" sz="1800" dirty="0">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Otherwise, it will remain in the same condition.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0"/>
              </a:spcAft>
              <a:buFont typeface="Symbol" panose="05050102010706020507" pitchFamily="18" charset="2"/>
              <a:buChar char=""/>
            </a:pPr>
            <a:r>
              <a:rPr lang="en-US" sz="18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Arduino will work on these responses through its code, and it will send a signal to the LED, how the light will be lightened. Arduino will control the power that passes through the LED according to its code condition.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2000" dirty="0"/>
          </a:p>
          <a:p>
            <a:pPr>
              <a:lnSpc>
                <a:spcPct val="100000"/>
              </a:lnSpc>
            </a:pPr>
            <a:endParaRPr lang="en-US" sz="2000" dirty="0"/>
          </a:p>
        </p:txBody>
      </p:sp>
      <p:sp>
        <p:nvSpPr>
          <p:cNvPr id="124" name="Freeform: Shape 12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6" name="Freeform: Shape 12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3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31" name="Freeform: Shape 13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9148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41" name="Freeform: Shape 14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7" name="Oval 14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49" name="Rectangle 14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t="7865" b="7865"/>
          <a:stretch/>
        </p:blipFill>
        <p:spPr>
          <a:xfrm>
            <a:off x="-1" y="-3741"/>
            <a:ext cx="12191999" cy="6857990"/>
          </a:xfrm>
          <a:prstGeom prst="rect">
            <a:avLst/>
          </a:prstGeom>
        </p:spPr>
      </p:pic>
      <p:sp>
        <p:nvSpPr>
          <p:cNvPr id="151" name="Rectangle 150">
            <a:extLst>
              <a:ext uri="{FF2B5EF4-FFF2-40B4-BE49-F238E27FC236}">
                <a16:creationId xmlns:a16="http://schemas.microsoft.com/office/drawing/2014/main" id="{7C10BC51-CA68-4DED-AB6D-130047878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154" name="Freeform: Shape 153">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158" name="Oval 157">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0" name="Oval 159">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920988" y="1260909"/>
            <a:ext cx="3952428" cy="2822713"/>
          </a:xfrm>
        </p:spPr>
        <p:txBody>
          <a:bodyPr vert="horz" lIns="91440" tIns="45720" rIns="91440" bIns="45720" rtlCol="0" anchor="b">
            <a:normAutofit/>
          </a:bodyPr>
          <a:lstStyle/>
          <a:p>
            <a:r>
              <a:rPr lang="en-US" sz="1900" b="1" cap="all" spc="1500" dirty="0">
                <a:effectLst/>
                <a:ea typeface="Source Sans Pro SemiBold" panose="020B0603030403020204" pitchFamily="34" charset="0"/>
              </a:rPr>
              <a:t>Let’s </a:t>
            </a:r>
            <a:br>
              <a:rPr lang="en-US" sz="1900" b="1" cap="all" spc="1500" dirty="0">
                <a:effectLst/>
                <a:ea typeface="Source Sans Pro SemiBold" panose="020B0603030403020204" pitchFamily="34" charset="0"/>
              </a:rPr>
            </a:br>
            <a:r>
              <a:rPr lang="en-US" sz="1900" b="1" cap="all" spc="1500" dirty="0">
                <a:effectLst/>
                <a:ea typeface="Source Sans Pro SemiBold" panose="020B0603030403020204" pitchFamily="34" charset="0"/>
              </a:rPr>
              <a:t>go to </a:t>
            </a:r>
            <a:br>
              <a:rPr lang="en-US" sz="1900" b="1" cap="all" spc="1500" dirty="0">
                <a:effectLst/>
                <a:ea typeface="Source Sans Pro SemiBold" panose="020B0603030403020204" pitchFamily="34" charset="0"/>
              </a:rPr>
            </a:br>
            <a:r>
              <a:rPr lang="en-US" sz="1900" b="1" cap="all" spc="1500" dirty="0">
                <a:effectLst/>
                <a:ea typeface="Source Sans Pro SemiBold" panose="020B0603030403020204" pitchFamily="34" charset="0"/>
              </a:rPr>
              <a:t>the </a:t>
            </a:r>
            <a:br>
              <a:rPr lang="en-US" sz="1900" b="1" cap="all" spc="1500" dirty="0">
                <a:effectLst/>
                <a:ea typeface="Source Sans Pro SemiBold" panose="020B0603030403020204" pitchFamily="34" charset="0"/>
              </a:rPr>
            </a:br>
            <a:r>
              <a:rPr lang="en-US" sz="1900" b="1" cap="all" spc="1500" dirty="0">
                <a:effectLst/>
                <a:ea typeface="Source Sans Pro SemiBold" panose="020B0603030403020204" pitchFamily="34" charset="0"/>
              </a:rPr>
              <a:t>tinker cad</a:t>
            </a:r>
            <a:r>
              <a:rPr lang="en-US" sz="1900" b="1" cap="all" spc="1500" dirty="0">
                <a:ea typeface="Source Sans Pro SemiBold" panose="020B0603030403020204" pitchFamily="34" charset="0"/>
              </a:rPr>
              <a:t> simulation part</a:t>
            </a:r>
            <a:br>
              <a:rPr lang="en-US" sz="1900" b="1" cap="all" spc="1500" dirty="0">
                <a:effectLst/>
                <a:ea typeface="Source Sans Pro SemiBold" panose="020B0603030403020204" pitchFamily="34" charset="0"/>
              </a:rPr>
            </a:br>
            <a:endParaRPr lang="en-US" sz="1900" b="1" cap="all" spc="1500" dirty="0">
              <a:ea typeface="Source Sans Pro SemiBold" panose="020B0603030403020204" pitchFamily="34" charset="0"/>
            </a:endParaRPr>
          </a:p>
        </p:txBody>
      </p:sp>
      <p:sp>
        <p:nvSpPr>
          <p:cNvPr id="162"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4"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2124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5274379C-7E26-48AD-BB9A-25A12E099A60}"/>
              </a:ext>
            </a:extLst>
          </p:cNvPr>
          <p:cNvSpPr>
            <a:spLocks noGrp="1"/>
          </p:cNvSpPr>
          <p:nvPr>
            <p:ph type="title"/>
          </p:nvPr>
        </p:nvSpPr>
        <p:spPr>
          <a:xfrm>
            <a:off x="2232252" y="633046"/>
            <a:ext cx="4463623" cy="1314996"/>
          </a:xfrm>
        </p:spPr>
        <p:txBody>
          <a:bodyPr anchor="b">
            <a:normAutofit/>
          </a:bodyPr>
          <a:lstStyle/>
          <a:p>
            <a:r>
              <a:rPr lang="en-US" dirty="0"/>
              <a:t>Introduction</a:t>
            </a:r>
          </a:p>
        </p:txBody>
      </p:sp>
      <p:sp>
        <p:nvSpPr>
          <p:cNvPr id="40" name="Freeform: Shape 3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5A515F43-C4BE-468D-9CD1-345F7596A3DC}"/>
              </a:ext>
            </a:extLst>
          </p:cNvPr>
          <p:cNvSpPr>
            <a:spLocks noGrp="1"/>
          </p:cNvSpPr>
          <p:nvPr>
            <p:ph idx="1"/>
          </p:nvPr>
        </p:nvSpPr>
        <p:spPr>
          <a:xfrm>
            <a:off x="2232252" y="2125737"/>
            <a:ext cx="4463623" cy="4044463"/>
          </a:xfrm>
        </p:spPr>
        <p:txBody>
          <a:bodyPr>
            <a:normAutofit/>
          </a:bodyPr>
          <a:lstStyle/>
          <a:p>
            <a:pPr>
              <a:lnSpc>
                <a:spcPct val="100000"/>
              </a:lnSpc>
            </a:pPr>
            <a:r>
              <a:rPr lang="en-US" sz="1300"/>
              <a:t>At present time we use sodium vapor light or LED light in our maximum cities as streetlight. It is seen in several cities that the streetlight is one of the huge expenses in a city. The cost spent is huge because all the sodium vapor lamps consume more power. Currently a manual system is used where the light will be made to switch ON/OFF i.e., the light will be made to switch ON in the evening and switched OFF in the morning. In fact, a lot of lamps are switched on in the morning and some of these lamps are out of service and some of the lamps remain on for a long time at night with nobody passing in the street. Hence there is a lot of wastage of energy between the ON/OFF. Also, how can we check all these lamps periodically, if a man checked these lamps each time it would be a very hard task and would have a high cost. Apart from this, the other disadvantages of the existing system are described below:</a:t>
            </a:r>
          </a:p>
        </p:txBody>
      </p:sp>
      <p:sp>
        <p:nvSpPr>
          <p:cNvPr id="44" name="Freeform: Shape 4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 name="Freeform: Shape 4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Freeform: Shape 4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Lamppost at night">
            <a:extLst>
              <a:ext uri="{FF2B5EF4-FFF2-40B4-BE49-F238E27FC236}">
                <a16:creationId xmlns:a16="http://schemas.microsoft.com/office/drawing/2014/main" id="{2B8C85F7-FB65-BC90-99C4-726632244DD2}"/>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5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51" name="Freeform: Shape 5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93023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161790" y="1945258"/>
            <a:ext cx="4463623" cy="1065963"/>
          </a:xfrm>
        </p:spPr>
        <p:txBody>
          <a:bodyPr anchor="b">
            <a:normAutofit/>
          </a:bodyPr>
          <a:lstStyle/>
          <a:p>
            <a:r>
              <a:rPr lang="en-US" sz="2800" b="1" dirty="0">
                <a:effectLst/>
                <a:latin typeface="Calibri" panose="020F0502020204030204" pitchFamily="34" charset="0"/>
                <a:ea typeface="Times New Roman" panose="02020603050405020304" pitchFamily="18" charset="0"/>
                <a:cs typeface="Calibri" panose="020F0502020204030204" pitchFamily="34" charset="0"/>
              </a:rPr>
              <a:t>Conclusion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120" name="Freeform: Shape 11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1175077" y="2701204"/>
            <a:ext cx="5378221" cy="2361890"/>
          </a:xfrm>
        </p:spPr>
        <p:txBody>
          <a:bodyPr>
            <a:normAutofit/>
          </a:bodyPr>
          <a:lstStyle/>
          <a:p>
            <a:pPr marL="0" indent="0" algn="just">
              <a:buNone/>
            </a:pPr>
            <a:r>
              <a:rPr lang="en-US" sz="1800" dirty="0"/>
              <a:t>With a capability to change the amount of light emitted depending upon the external environment it will be an innovation with many future applications. The usage of the smart lighting system will help us innovate the road sector conditions.</a:t>
            </a:r>
          </a:p>
          <a:p>
            <a:pPr marL="0" indent="0">
              <a:lnSpc>
                <a:spcPct val="100000"/>
              </a:lnSpc>
              <a:buNone/>
            </a:pPr>
            <a:endParaRPr lang="en-US" sz="2000" dirty="0"/>
          </a:p>
          <a:p>
            <a:pPr>
              <a:lnSpc>
                <a:spcPct val="100000"/>
              </a:lnSpc>
            </a:pPr>
            <a:endParaRPr lang="en-US" sz="2000" dirty="0"/>
          </a:p>
        </p:txBody>
      </p:sp>
      <p:sp>
        <p:nvSpPr>
          <p:cNvPr id="124" name="Freeform: Shape 12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6" name="Freeform: Shape 12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3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31" name="Freeform: Shape 13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5673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41" name="Freeform: Shape 14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7" name="Oval 14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49" name="Rectangle 14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735703" y="507238"/>
            <a:ext cx="3522504" cy="3845891"/>
          </a:xfrm>
        </p:spPr>
        <p:txBody>
          <a:bodyPr vert="horz" lIns="91440" tIns="45720" rIns="91440" bIns="45720" rtlCol="0" anchor="b">
            <a:normAutofit/>
          </a:bodyPr>
          <a:lstStyle/>
          <a:p>
            <a:r>
              <a:rPr lang="en-US" sz="5100" b="1" cap="all" spc="1500" dirty="0">
                <a:ea typeface="Source Sans Pro SemiBold" panose="020B0603030403020204" pitchFamily="34" charset="0"/>
              </a:rPr>
              <a:t>Thank You</a:t>
            </a:r>
            <a:r>
              <a:rPr lang="en-US" sz="5100" b="1" cap="all" spc="1500" dirty="0">
                <a:ea typeface="Source Sans Pro SemiBold" panose="020B0603030403020204" pitchFamily="34" charset="0"/>
                <a:sym typeface="Wingdings" panose="05000000000000000000" pitchFamily="2" charset="2"/>
              </a:rPr>
              <a:t></a:t>
            </a:r>
            <a:r>
              <a:rPr lang="en-US" sz="5100" b="1" cap="all" spc="1500" dirty="0">
                <a:ea typeface="Source Sans Pro SemiBold" panose="020B0603030403020204" pitchFamily="34" charset="0"/>
              </a:rPr>
              <a:t> </a:t>
            </a:r>
            <a:r>
              <a:rPr lang="en-US" sz="5100" b="1" cap="all" spc="1500" dirty="0">
                <a:effectLst/>
                <a:ea typeface="Source Sans Pro SemiBold" panose="020B0603030403020204" pitchFamily="34" charset="0"/>
              </a:rPr>
              <a:t> </a:t>
            </a:r>
            <a:br>
              <a:rPr lang="en-US" sz="5100" b="1" cap="all" spc="1500" dirty="0">
                <a:effectLst/>
                <a:ea typeface="Source Sans Pro SemiBold" panose="020B0603030403020204" pitchFamily="34" charset="0"/>
              </a:rPr>
            </a:br>
            <a:endParaRPr lang="en-US" sz="5100" b="1" cap="all" spc="1500" dirty="0">
              <a:ea typeface="Source Sans Pro SemiBold" panose="020B0603030403020204" pitchFamily="34" charset="0"/>
            </a:endParaRPr>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15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3"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tx1"/>
          </a:solidFill>
        </p:grpSpPr>
        <p:sp>
          <p:nvSpPr>
            <p:cNvPr id="156" name="Freeform: Shape 155">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59"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tx1"/>
          </a:solidFill>
        </p:grpSpPr>
        <p:sp>
          <p:nvSpPr>
            <p:cNvPr id="160" name="Freeform: Shape 159">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485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41" name="Freeform: Shape 14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7" name="Oval 14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49" name="Rectangle 14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t="7865" b="7865"/>
          <a:stretch/>
        </p:blipFill>
        <p:spPr>
          <a:xfrm>
            <a:off x="1" y="3751"/>
            <a:ext cx="12191999" cy="6857990"/>
          </a:xfrm>
          <a:prstGeom prst="rect">
            <a:avLst/>
          </a:prstGeom>
        </p:spPr>
      </p:pic>
      <p:sp>
        <p:nvSpPr>
          <p:cNvPr id="151" name="Rectangle 150">
            <a:extLst>
              <a:ext uri="{FF2B5EF4-FFF2-40B4-BE49-F238E27FC236}">
                <a16:creationId xmlns:a16="http://schemas.microsoft.com/office/drawing/2014/main" id="{7C10BC51-CA68-4DED-AB6D-130047878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154" name="Freeform: Shape 153">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158" name="Oval 157">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0" name="Oval 159">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589710" y="1143886"/>
            <a:ext cx="4643108" cy="2822713"/>
          </a:xfrm>
        </p:spPr>
        <p:txBody>
          <a:bodyPr vert="horz" lIns="91440" tIns="45720" rIns="91440" bIns="45720" rtlCol="0" anchor="b">
            <a:normAutofit/>
          </a:bodyPr>
          <a:lstStyle/>
          <a:p>
            <a:r>
              <a:rPr lang="en-US" sz="1800" b="1" cap="all" spc="1500" dirty="0">
                <a:ea typeface="Source Sans Pro SemiBold" panose="020B0603030403020204" pitchFamily="34" charset="0"/>
              </a:rPr>
              <a:t>Disadvantages </a:t>
            </a:r>
            <a:br>
              <a:rPr lang="en-US" sz="1800" b="1" cap="all" spc="1500" dirty="0">
                <a:ea typeface="Source Sans Pro SemiBold" panose="020B0603030403020204" pitchFamily="34" charset="0"/>
              </a:rPr>
            </a:br>
            <a:r>
              <a:rPr lang="en-US" sz="1800" b="1" cap="all" spc="1500" dirty="0">
                <a:ea typeface="Source Sans Pro SemiBold" panose="020B0603030403020204" pitchFamily="34" charset="0"/>
              </a:rPr>
              <a:t>of </a:t>
            </a:r>
            <a:br>
              <a:rPr lang="en-US" sz="1800" b="1" cap="all" spc="1500" dirty="0">
                <a:ea typeface="Source Sans Pro SemiBold" panose="020B0603030403020204" pitchFamily="34" charset="0"/>
              </a:rPr>
            </a:br>
            <a:r>
              <a:rPr lang="en-US" sz="1800" b="1" cap="all" spc="1500" dirty="0">
                <a:ea typeface="Source Sans Pro SemiBold" panose="020B0603030403020204" pitchFamily="34" charset="0"/>
              </a:rPr>
              <a:t>Existing's  System</a:t>
            </a:r>
            <a:br>
              <a:rPr lang="en-US" sz="1900" b="1" cap="all" spc="1500" dirty="0">
                <a:effectLst/>
                <a:ea typeface="Source Sans Pro SemiBold" panose="020B0603030403020204" pitchFamily="34" charset="0"/>
              </a:rPr>
            </a:br>
            <a:endParaRPr lang="en-US" sz="1900" b="1" cap="all" spc="1500" dirty="0">
              <a:ea typeface="Source Sans Pro SemiBold" panose="020B0603030403020204" pitchFamily="34" charset="0"/>
            </a:endParaRPr>
          </a:p>
        </p:txBody>
      </p:sp>
      <p:sp>
        <p:nvSpPr>
          <p:cNvPr id="162"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4"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05296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3B9957B6-47E0-4D04-97D6-4C14FEC6D717}"/>
              </a:ext>
            </a:extLst>
          </p:cNvPr>
          <p:cNvSpPr>
            <a:spLocks noGrp="1"/>
          </p:cNvSpPr>
          <p:nvPr>
            <p:ph type="title"/>
          </p:nvPr>
        </p:nvSpPr>
        <p:spPr>
          <a:xfrm>
            <a:off x="2232252" y="633046"/>
            <a:ext cx="4463623" cy="1314996"/>
          </a:xfrm>
        </p:spPr>
        <p:txBody>
          <a:bodyPr anchor="b">
            <a:normAutofit/>
          </a:bodyPr>
          <a:lstStyle/>
          <a:p>
            <a:r>
              <a:rPr lang="en-US" sz="1400" b="1" cap="all" spc="1500">
                <a:ea typeface="Source Sans Pro SemiBold" panose="020B0603030403020204" pitchFamily="34" charset="0"/>
              </a:rPr>
              <a:t>Disadvantages of Existings  System</a:t>
            </a:r>
            <a:endParaRPr lang="en-US" sz="1400"/>
          </a:p>
        </p:txBody>
      </p:sp>
      <p:sp>
        <p:nvSpPr>
          <p:cNvPr id="92" name="Freeform: Shape 91">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DF670820-FD7E-4FA9-AB5F-2E1CF18648C2}"/>
              </a:ext>
            </a:extLst>
          </p:cNvPr>
          <p:cNvSpPr>
            <a:spLocks noGrp="1"/>
          </p:cNvSpPr>
          <p:nvPr>
            <p:ph idx="1"/>
          </p:nvPr>
        </p:nvSpPr>
        <p:spPr>
          <a:xfrm>
            <a:off x="2232252" y="2125737"/>
            <a:ext cx="4463623" cy="4044463"/>
          </a:xfrm>
        </p:spPr>
        <p:txBody>
          <a:bodyPr>
            <a:normAutofit/>
          </a:bodyPr>
          <a:lstStyle/>
          <a:p>
            <a:pPr>
              <a:lnSpc>
                <a:spcPct val="100000"/>
              </a:lnSpc>
            </a:pPr>
            <a:r>
              <a:rPr lang="en-US" sz="1100" b="1" u="sng">
                <a:effectLst/>
                <a:latin typeface="Calibri" panose="020F0502020204030204" pitchFamily="34" charset="0"/>
                <a:ea typeface="Times New Roman" panose="02020603050405020304" pitchFamily="18" charset="0"/>
                <a:cs typeface="Calibri" panose="020F0502020204030204" pitchFamily="34" charset="0"/>
              </a:rPr>
              <a:t>Manual switching off/on of streetlights</a:t>
            </a:r>
            <a:r>
              <a:rPr lang="en-US" sz="1100" u="sng">
                <a:effectLst/>
                <a:latin typeface="Calibri" panose="020F0502020204030204" pitchFamily="34" charset="0"/>
                <a:ea typeface="Times New Roman" panose="02020603050405020304" pitchFamily="18" charset="0"/>
                <a:cs typeface="Calibri" panose="020F0502020204030204" pitchFamily="34" charset="0"/>
              </a:rPr>
              <a:t>:</a:t>
            </a:r>
            <a:r>
              <a:rPr lang="en-US" sz="1100">
                <a:effectLst/>
                <a:latin typeface="Calibri" panose="020F0502020204030204" pitchFamily="34" charset="0"/>
                <a:ea typeface="Times New Roman" panose="02020603050405020304" pitchFamily="18" charset="0"/>
                <a:cs typeface="Calibri" panose="020F0502020204030204" pitchFamily="34" charset="0"/>
              </a:rPr>
              <a:t> Because of the negligence of the city corporation staff in switching streetlamps off and on, </a:t>
            </a:r>
            <a:r>
              <a:rPr lang="en-US" sz="1100" b="1">
                <a:effectLst/>
                <a:latin typeface="Calibri" panose="020F0502020204030204" pitchFamily="34" charset="0"/>
                <a:ea typeface="Times New Roman" panose="02020603050405020304" pitchFamily="18" charset="0"/>
                <a:cs typeface="Calibri" panose="020F0502020204030204" pitchFamily="34" charset="0"/>
              </a:rPr>
              <a:t>420MW</a:t>
            </a:r>
            <a:r>
              <a:rPr lang="en-US" sz="1100">
                <a:effectLst/>
                <a:latin typeface="Calibri" panose="020F0502020204030204" pitchFamily="34" charset="0"/>
                <a:ea typeface="Times New Roman" panose="02020603050405020304" pitchFamily="18" charset="0"/>
                <a:cs typeface="Calibri" panose="020F0502020204030204" pitchFamily="34" charset="0"/>
              </a:rPr>
              <a:t> of power worth about </a:t>
            </a:r>
            <a:r>
              <a:rPr lang="en-US" sz="1100" b="1">
                <a:effectLst/>
                <a:latin typeface="Calibri" panose="020F0502020204030204" pitchFamily="34" charset="0"/>
                <a:ea typeface="Times New Roman" panose="02020603050405020304" pitchFamily="18" charset="0"/>
                <a:cs typeface="Calibri" panose="020F0502020204030204" pitchFamily="34" charset="0"/>
              </a:rPr>
              <a:t>Tk34 lakh</a:t>
            </a:r>
            <a:r>
              <a:rPr lang="en-US" sz="1100">
                <a:effectLst/>
                <a:latin typeface="Calibri" panose="020F0502020204030204" pitchFamily="34" charset="0"/>
                <a:ea typeface="Times New Roman" panose="02020603050405020304" pitchFamily="18" charset="0"/>
                <a:cs typeface="Calibri" panose="020F0502020204030204" pitchFamily="34" charset="0"/>
              </a:rPr>
              <a:t> is wasted every month (Dhaka Tribune, Published at 08:52 pm August 23rd, 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100" b="1" u="sng">
                <a:effectLst/>
                <a:latin typeface="Calibri" panose="020F0502020204030204" pitchFamily="34" charset="0"/>
                <a:ea typeface="Times New Roman" panose="02020603050405020304" pitchFamily="18" charset="0"/>
                <a:cs typeface="Calibri" panose="020F0502020204030204" pitchFamily="34" charset="0"/>
              </a:rPr>
              <a:t>More energy consumption:</a:t>
            </a:r>
            <a:r>
              <a:rPr lang="en-US" sz="1100">
                <a:effectLst/>
                <a:latin typeface="Calibri" panose="020F0502020204030204" pitchFamily="34" charset="0"/>
                <a:ea typeface="Times New Roman" panose="02020603050405020304" pitchFamily="18" charset="0"/>
                <a:cs typeface="Calibri" panose="020F0502020204030204" pitchFamily="34" charset="0"/>
              </a:rPr>
              <a:t> A high-pressure </a:t>
            </a:r>
            <a:r>
              <a:rPr lang="en-US" sz="1100" b="1">
                <a:effectLst/>
                <a:latin typeface="Calibri" panose="020F0502020204030204" pitchFamily="34" charset="0"/>
                <a:ea typeface="Times New Roman" panose="02020603050405020304" pitchFamily="18" charset="0"/>
                <a:cs typeface="Calibri" panose="020F0502020204030204" pitchFamily="34" charset="0"/>
              </a:rPr>
              <a:t>sodium streetlight</a:t>
            </a:r>
            <a:r>
              <a:rPr lang="en-US" sz="1100">
                <a:effectLst/>
                <a:latin typeface="Calibri" panose="020F0502020204030204" pitchFamily="34" charset="0"/>
                <a:ea typeface="Times New Roman" panose="02020603050405020304" pitchFamily="18" charset="0"/>
                <a:cs typeface="Calibri" panose="020F0502020204030204" pitchFamily="34" charset="0"/>
              </a:rPr>
              <a:t> can draw up to </a:t>
            </a:r>
            <a:r>
              <a:rPr lang="en-US" sz="1100" b="1">
                <a:effectLst/>
                <a:latin typeface="Calibri" panose="020F0502020204030204" pitchFamily="34" charset="0"/>
                <a:ea typeface="Times New Roman" panose="02020603050405020304" pitchFamily="18" charset="0"/>
                <a:cs typeface="Calibri" panose="020F0502020204030204" pitchFamily="34" charset="0"/>
              </a:rPr>
              <a:t>1000 watts</a:t>
            </a:r>
            <a:r>
              <a:rPr lang="en-US" sz="1100">
                <a:effectLst/>
                <a:latin typeface="Calibri" panose="020F0502020204030204" pitchFamily="34" charset="0"/>
                <a:ea typeface="Times New Roman" panose="02020603050405020304" pitchFamily="18" charset="0"/>
                <a:cs typeface="Calibri" panose="020F0502020204030204" pitchFamily="34" charset="0"/>
              </a:rPr>
              <a:t>, and an incandescent light used in the 1900s needed 320 watts. Some </a:t>
            </a:r>
            <a:r>
              <a:rPr lang="en-US" sz="1100" b="1">
                <a:effectLst/>
                <a:latin typeface="Calibri" panose="020F0502020204030204" pitchFamily="34" charset="0"/>
                <a:ea typeface="Times New Roman" panose="02020603050405020304" pitchFamily="18" charset="0"/>
                <a:cs typeface="Calibri" panose="020F0502020204030204" pitchFamily="34" charset="0"/>
              </a:rPr>
              <a:t>LED streetlights</a:t>
            </a:r>
            <a:r>
              <a:rPr lang="en-US" sz="1100">
                <a:effectLst/>
                <a:latin typeface="Calibri" panose="020F0502020204030204" pitchFamily="34" charset="0"/>
                <a:ea typeface="Times New Roman" panose="02020603050405020304" pitchFamily="18" charset="0"/>
                <a:cs typeface="Calibri" panose="020F0502020204030204" pitchFamily="34" charset="0"/>
              </a:rPr>
              <a:t> require only </a:t>
            </a:r>
            <a:r>
              <a:rPr lang="en-US" sz="1100" b="1">
                <a:effectLst/>
                <a:latin typeface="Calibri" panose="020F0502020204030204" pitchFamily="34" charset="0"/>
                <a:ea typeface="Times New Roman" panose="02020603050405020304" pitchFamily="18" charset="0"/>
                <a:cs typeface="Calibri" panose="020F0502020204030204" pitchFamily="34" charset="0"/>
              </a:rPr>
              <a:t>73 watts</a:t>
            </a:r>
            <a:r>
              <a:rPr lang="en-US" sz="1100">
                <a:effectLst/>
                <a:latin typeface="Calibri" panose="020F0502020204030204" pitchFamily="34" charset="0"/>
                <a:ea typeface="Times New Roman" panose="02020603050405020304" pitchFamily="18" charset="0"/>
                <a:cs typeface="Calibri" panose="020F0502020204030204" pitchFamily="34" charset="0"/>
              </a:rPr>
              <a:t> and, according to the U. S. Department of Energy, produce a higher quality of light. Still now there are many streets where sodium light is used as streetlight. In the night if there are no vehicles on the road the lights are still on with full intensity which is waste of energy.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100" b="1" u="sng">
                <a:effectLst/>
                <a:latin typeface="Calibri" panose="020F0502020204030204" pitchFamily="34" charset="0"/>
                <a:ea typeface="Times New Roman" panose="02020603050405020304" pitchFamily="18" charset="0"/>
                <a:cs typeface="Calibri" panose="020F0502020204030204" pitchFamily="34" charset="0"/>
              </a:rPr>
              <a:t>Hard process to find the disabled lights to repair them:</a:t>
            </a:r>
            <a:r>
              <a:rPr lang="en-US" sz="1100">
                <a:effectLst/>
                <a:latin typeface="Calibri" panose="020F0502020204030204" pitchFamily="34" charset="0"/>
                <a:ea typeface="Times New Roman" panose="02020603050405020304" pitchFamily="18" charset="0"/>
                <a:cs typeface="Calibri" panose="020F0502020204030204" pitchFamily="34" charset="0"/>
              </a:rPr>
              <a:t> If a streetlight gets disable the authority won't be able to know it immediately (So that that part of road remains dark). They used to check the lights after a certain time. And during checking they light up all the streetlights then check them. It needs a lot of time also. Which is a hard and costly process.</a:t>
            </a:r>
          </a:p>
          <a:p>
            <a:pPr>
              <a:lnSpc>
                <a:spcPct val="100000"/>
              </a:lnSpc>
            </a:pPr>
            <a:r>
              <a:rPr lang="en-US" sz="1100" b="1" u="sng">
                <a:effectLst/>
                <a:latin typeface="Calibri" panose="020F0502020204030204" pitchFamily="34" charset="0"/>
                <a:ea typeface="Times New Roman" panose="02020603050405020304" pitchFamily="18" charset="0"/>
                <a:cs typeface="Calibri" panose="020F0502020204030204" pitchFamily="34" charset="0"/>
              </a:rPr>
              <a:t>Maintenance cost is high:</a:t>
            </a:r>
            <a:r>
              <a:rPr lang="en-US" sz="1100" b="1">
                <a:effectLst/>
                <a:latin typeface="Calibri" panose="020F0502020204030204" pitchFamily="34" charset="0"/>
                <a:ea typeface="Times New Roman" panose="02020603050405020304" pitchFamily="18" charset="0"/>
                <a:cs typeface="Calibri" panose="020F0502020204030204" pitchFamily="34" charset="0"/>
              </a:rPr>
              <a:t> </a:t>
            </a:r>
            <a:r>
              <a:rPr lang="en-US" sz="1100">
                <a:effectLst/>
                <a:latin typeface="Calibri" panose="020F0502020204030204" pitchFamily="34" charset="0"/>
                <a:ea typeface="Times New Roman" panose="02020603050405020304" pitchFamily="18" charset="0"/>
                <a:cs typeface="Calibri" panose="020F0502020204030204" pitchFamily="34" charset="0"/>
              </a:rPr>
              <a:t>The manual system needs staff to turn on and turn off the lights. Which is very expensive. The lights are controlled manually so in the cloudy weather at the daytime the lights remain off.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None/>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1100"/>
          </a:p>
        </p:txBody>
      </p:sp>
      <p:sp>
        <p:nvSpPr>
          <p:cNvPr id="96" name="Freeform: Shape 95">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8" name="Freeform: Shape 9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Freeform: Shape 99">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5" name="Picture 3" descr="Lamppost at night">
            <a:extLst>
              <a:ext uri="{FF2B5EF4-FFF2-40B4-BE49-F238E27FC236}">
                <a16:creationId xmlns:a16="http://schemas.microsoft.com/office/drawing/2014/main" id="{EDE8F5A0-904D-4778-8DA7-3DBA78DB1A22}"/>
              </a:ext>
            </a:extLst>
          </p:cNvPr>
          <p:cNvPicPr>
            <a:picLocks noChangeAspect="1"/>
          </p:cNvPicPr>
          <p:nvPr/>
        </p:nvPicPr>
        <p:blipFill rotWithShape="1">
          <a:blip r:embed="rId2"/>
          <a:srcRect l="28570" r="4679" b="-2"/>
          <a:stretch/>
        </p:blipFill>
        <p:spPr>
          <a:xfrm>
            <a:off x="7305858" y="101017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0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03" name="Freeform: Shape 10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8104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1050238" y="1422453"/>
            <a:ext cx="5248221" cy="886379"/>
          </a:xfrm>
        </p:spPr>
        <p:txBody>
          <a:bodyPr>
            <a:normAutofit/>
          </a:bodyPr>
          <a:lstStyle/>
          <a:p>
            <a:r>
              <a:rPr lang="en-US" sz="2800" b="1" dirty="0">
                <a:effectLst/>
                <a:latin typeface="Calibri" panose="020F0502020204030204" pitchFamily="34" charset="0"/>
                <a:ea typeface="Times New Roman" panose="02020603050405020304" pitchFamily="18" charset="0"/>
                <a:cs typeface="Calibri" panose="020F0502020204030204" pitchFamily="34" charset="0"/>
              </a:rPr>
              <a:t> Proposing </a:t>
            </a:r>
            <a:r>
              <a:rPr lang="en-US" sz="2800" b="1" dirty="0">
                <a:latin typeface="Calibri" panose="020F0502020204030204" pitchFamily="34" charset="0"/>
                <a:ea typeface="Times New Roman" panose="02020603050405020304" pitchFamily="18" charset="0"/>
                <a:cs typeface="Calibri" panose="020F0502020204030204" pitchFamily="34" charset="0"/>
              </a:rPr>
              <a:t>our </a:t>
            </a:r>
            <a:r>
              <a:rPr lang="en-US" sz="2800" b="1" dirty="0">
                <a:effectLst/>
                <a:latin typeface="Calibri" panose="020F0502020204030204" pitchFamily="34" charset="0"/>
                <a:ea typeface="Times New Roman" panose="02020603050405020304" pitchFamily="18" charset="0"/>
                <a:cs typeface="Calibri" panose="020F0502020204030204" pitchFamily="34" charset="0"/>
              </a:rPr>
              <a:t>solution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69" r="4682" b="1"/>
          <a:stretch/>
        </p:blipFill>
        <p:spPr>
          <a:xfrm>
            <a:off x="6976555"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71" name="Group 7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72" name="Freeform: Shape 7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3" name="Freeform: Shape 7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75" name="Group 74">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76" name="Freeform: Shape 75">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79"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80" name="Freeform: Shape 79">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8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87" name="Freeform: Shape 8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64" name="Content Placeholder 2">
            <a:extLst>
              <a:ext uri="{FF2B5EF4-FFF2-40B4-BE49-F238E27FC236}">
                <a16:creationId xmlns:a16="http://schemas.microsoft.com/office/drawing/2014/main" id="{7EF13B77-33DB-CC39-5233-7253CDC5AD36}"/>
              </a:ext>
            </a:extLst>
          </p:cNvPr>
          <p:cNvGraphicFramePr>
            <a:graphicFrameLocks noGrp="1"/>
          </p:cNvGraphicFramePr>
          <p:nvPr>
            <p:ph idx="1"/>
            <p:extLst>
              <p:ext uri="{D42A27DB-BD31-4B8C-83A1-F6EECF244321}">
                <p14:modId xmlns:p14="http://schemas.microsoft.com/office/powerpoint/2010/main" val="3935036099"/>
              </p:ext>
            </p:extLst>
          </p:nvPr>
        </p:nvGraphicFramePr>
        <p:xfrm>
          <a:off x="1311535" y="1998114"/>
          <a:ext cx="521717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881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2232252" y="633046"/>
            <a:ext cx="4463623" cy="1314996"/>
          </a:xfrm>
        </p:spPr>
        <p:txBody>
          <a:bodyPr anchor="b">
            <a:normAutofit/>
          </a:bodyPr>
          <a:lstStyle/>
          <a:p>
            <a:r>
              <a:rPr lang="en-US" sz="2800" b="1">
                <a:effectLst/>
                <a:latin typeface="Calibri" panose="020F0502020204030204" pitchFamily="34" charset="0"/>
                <a:ea typeface="Times New Roman" panose="02020603050405020304" pitchFamily="18" charset="0"/>
                <a:cs typeface="Calibri" panose="020F0502020204030204" pitchFamily="34" charset="0"/>
              </a:rPr>
              <a:t> Advantages of the Proposed System:</a:t>
            </a:r>
            <a:br>
              <a:rPr lang="en-US" sz="2800">
                <a:effectLst/>
                <a:latin typeface="Calibri" panose="020F0502020204030204" pitchFamily="34" charset="0"/>
                <a:ea typeface="Calibri" panose="020F0502020204030204" pitchFamily="34" charset="0"/>
                <a:cs typeface="Times New Roman" panose="02020603050405020304" pitchFamily="18" charset="0"/>
              </a:rPr>
            </a:br>
            <a:endParaRPr lang="en-US" sz="2800"/>
          </a:p>
        </p:txBody>
      </p:sp>
      <p:sp>
        <p:nvSpPr>
          <p:cNvPr id="120" name="Freeform: Shape 11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2232252" y="2125737"/>
            <a:ext cx="4463623" cy="4044463"/>
          </a:xfrm>
        </p:spPr>
        <p:txBody>
          <a:bodyPr>
            <a:normAutofit/>
          </a:bodyPr>
          <a:lstStyle/>
          <a:p>
            <a:pPr>
              <a:lnSpc>
                <a:spcPct val="100000"/>
              </a:lnSpc>
            </a:pPr>
            <a:r>
              <a:rPr lang="en-US" sz="2000" dirty="0"/>
              <a:t>Automatic switching of streetlights</a:t>
            </a:r>
          </a:p>
          <a:p>
            <a:pPr>
              <a:lnSpc>
                <a:spcPct val="100000"/>
              </a:lnSpc>
            </a:pPr>
            <a:r>
              <a:rPr lang="en-US" sz="2000" dirty="0"/>
              <a:t>Controlling the light intensity</a:t>
            </a:r>
          </a:p>
          <a:p>
            <a:pPr>
              <a:lnSpc>
                <a:spcPct val="100000"/>
              </a:lnSpc>
            </a:pPr>
            <a:r>
              <a:rPr lang="en-US" sz="2000" dirty="0"/>
              <a:t>Maintenance cost reduction</a:t>
            </a:r>
          </a:p>
          <a:p>
            <a:pPr>
              <a:lnSpc>
                <a:spcPct val="100000"/>
              </a:lnSpc>
            </a:pPr>
            <a:r>
              <a:rPr lang="en-US" sz="2000" dirty="0"/>
              <a:t>Reduction in CO₂ emission</a:t>
            </a:r>
          </a:p>
          <a:p>
            <a:pPr>
              <a:lnSpc>
                <a:spcPct val="100000"/>
              </a:lnSpc>
            </a:pPr>
            <a:r>
              <a:rPr lang="en-US" sz="2000" dirty="0"/>
              <a:t>Reduction of light pollution</a:t>
            </a:r>
          </a:p>
          <a:p>
            <a:pPr>
              <a:lnSpc>
                <a:spcPct val="100000"/>
              </a:lnSpc>
            </a:pPr>
            <a:r>
              <a:rPr lang="en-US" sz="2000" dirty="0"/>
              <a:t>Wireless communication</a:t>
            </a:r>
          </a:p>
          <a:p>
            <a:pPr>
              <a:lnSpc>
                <a:spcPct val="100000"/>
              </a:lnSpc>
            </a:pPr>
            <a:r>
              <a:rPr lang="en-US" sz="2000" dirty="0"/>
              <a:t>Energy saving</a:t>
            </a:r>
          </a:p>
          <a:p>
            <a:pPr>
              <a:lnSpc>
                <a:spcPct val="100000"/>
              </a:lnSpc>
            </a:pPr>
            <a:r>
              <a:rPr lang="en-US" sz="2000" dirty="0"/>
              <a:t>Easy to find the disabled lights to repair them</a:t>
            </a:r>
          </a:p>
          <a:p>
            <a:pPr>
              <a:lnSpc>
                <a:spcPct val="100000"/>
              </a:lnSpc>
            </a:pPr>
            <a:endParaRPr lang="en-US" sz="2000" dirty="0"/>
          </a:p>
        </p:txBody>
      </p:sp>
      <p:sp>
        <p:nvSpPr>
          <p:cNvPr id="124" name="Freeform: Shape 12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6" name="Freeform: Shape 12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3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31" name="Freeform: Shape 13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2480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2232252" y="633046"/>
            <a:ext cx="4463623" cy="1314996"/>
          </a:xfrm>
        </p:spPr>
        <p:txBody>
          <a:bodyPr anchor="b">
            <a:normAutofit/>
          </a:bodyPr>
          <a:lstStyle/>
          <a:p>
            <a:r>
              <a:rPr lang="en-US" sz="2800" b="1" dirty="0">
                <a:effectLst/>
                <a:latin typeface="Calibri" panose="020F0502020204030204" pitchFamily="34" charset="0"/>
                <a:ea typeface="Times New Roman" panose="02020603050405020304" pitchFamily="18" charset="0"/>
                <a:cs typeface="Calibri" panose="020F0502020204030204" pitchFamily="34" charset="0"/>
              </a:rPr>
              <a:t> The hardware components of the system are:</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120" name="Freeform: Shape 11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2232252" y="1754463"/>
            <a:ext cx="4463623" cy="4415737"/>
          </a:xfrm>
        </p:spPr>
        <p:txBody>
          <a:bodyPr>
            <a:normAutofit/>
          </a:bodyPr>
          <a:lstStyle/>
          <a:p>
            <a:pPr>
              <a:lnSpc>
                <a:spcPct val="100000"/>
              </a:lnSpc>
            </a:pPr>
            <a:r>
              <a:rPr lang="en-US" sz="2000" dirty="0"/>
              <a:t>LDR, 1Mohm (1)</a:t>
            </a:r>
          </a:p>
          <a:p>
            <a:pPr>
              <a:lnSpc>
                <a:spcPct val="100000"/>
              </a:lnSpc>
            </a:pPr>
            <a:r>
              <a:rPr lang="en-US" sz="2000" dirty="0"/>
              <a:t>LED (generic) (3)</a:t>
            </a:r>
          </a:p>
          <a:p>
            <a:pPr>
              <a:lnSpc>
                <a:spcPct val="100000"/>
              </a:lnSpc>
            </a:pPr>
            <a:r>
              <a:rPr lang="en-US" sz="2000" dirty="0"/>
              <a:t>Arduino Uno R3 (1)</a:t>
            </a:r>
          </a:p>
          <a:p>
            <a:pPr>
              <a:lnSpc>
                <a:spcPct val="100000"/>
              </a:lnSpc>
            </a:pPr>
            <a:r>
              <a:rPr lang="en-US" sz="2000" dirty="0"/>
              <a:t>Resistor 1k ohm (5)</a:t>
            </a:r>
          </a:p>
          <a:p>
            <a:pPr>
              <a:lnSpc>
                <a:spcPct val="100000"/>
              </a:lnSpc>
            </a:pPr>
            <a:r>
              <a:rPr lang="en-US" sz="2000" dirty="0"/>
              <a:t>Diligent IR Proximity Sensor (3)</a:t>
            </a:r>
          </a:p>
          <a:p>
            <a:pPr>
              <a:lnSpc>
                <a:spcPct val="100000"/>
              </a:lnSpc>
            </a:pPr>
            <a:r>
              <a:rPr lang="en-US" sz="2000" dirty="0" err="1"/>
              <a:t>Espressif</a:t>
            </a:r>
            <a:r>
              <a:rPr lang="en-US" sz="2000" dirty="0"/>
              <a:t> ESP8266, ESP-12E(1)</a:t>
            </a:r>
          </a:p>
          <a:p>
            <a:pPr>
              <a:lnSpc>
                <a:spcPct val="100000"/>
              </a:lnSpc>
            </a:pPr>
            <a:r>
              <a:rPr lang="en-US" sz="2000" dirty="0"/>
              <a:t>Connecting wires (50 pcs)</a:t>
            </a:r>
          </a:p>
          <a:p>
            <a:pPr>
              <a:lnSpc>
                <a:spcPct val="100000"/>
              </a:lnSpc>
            </a:pPr>
            <a:r>
              <a:rPr lang="en-US" sz="2000" dirty="0"/>
              <a:t>Breadboard (2)</a:t>
            </a:r>
          </a:p>
          <a:p>
            <a:pPr>
              <a:lnSpc>
                <a:spcPct val="100000"/>
              </a:lnSpc>
            </a:pPr>
            <a:r>
              <a:rPr lang="en-US" sz="2000" dirty="0"/>
              <a:t>Adaptor ()</a:t>
            </a:r>
          </a:p>
          <a:p>
            <a:pPr>
              <a:lnSpc>
                <a:spcPct val="100000"/>
              </a:lnSpc>
            </a:pPr>
            <a:r>
              <a:rPr lang="en-US" sz="2000" dirty="0"/>
              <a:t>Socket ()</a:t>
            </a:r>
          </a:p>
          <a:p>
            <a:pPr>
              <a:lnSpc>
                <a:spcPct val="100000"/>
              </a:lnSpc>
            </a:pPr>
            <a:endParaRPr lang="en-US" sz="2000" dirty="0"/>
          </a:p>
        </p:txBody>
      </p:sp>
      <p:sp>
        <p:nvSpPr>
          <p:cNvPr id="124" name="Freeform: Shape 12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6" name="Freeform: Shape 12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3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31" name="Freeform: Shape 13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6987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2147898" y="1752600"/>
            <a:ext cx="4463623" cy="1490842"/>
          </a:xfrm>
        </p:spPr>
        <p:txBody>
          <a:bodyPr anchor="b">
            <a:normAutofit fontScale="90000"/>
          </a:bodyPr>
          <a:lstStyle/>
          <a:p>
            <a:r>
              <a:rPr lang="en-US" sz="2800" b="1" dirty="0">
                <a:effectLst/>
                <a:latin typeface="Calibri" panose="020F0502020204030204" pitchFamily="34" charset="0"/>
                <a:ea typeface="Times New Roman" panose="02020603050405020304" pitchFamily="18" charset="0"/>
                <a:cs typeface="Calibri" panose="020F0502020204030204" pitchFamily="34" charset="0"/>
              </a:rPr>
              <a:t>Software required for the programming and Online services-</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120" name="Freeform: Shape 11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A0FE7D3C-6420-4561-852F-E3CD5E386374}"/>
              </a:ext>
            </a:extLst>
          </p:cNvPr>
          <p:cNvSpPr>
            <a:spLocks noGrp="1"/>
          </p:cNvSpPr>
          <p:nvPr>
            <p:ph idx="1"/>
          </p:nvPr>
        </p:nvSpPr>
        <p:spPr>
          <a:xfrm>
            <a:off x="2147898" y="3003435"/>
            <a:ext cx="4463623" cy="1490842"/>
          </a:xfrm>
        </p:spPr>
        <p:txBody>
          <a:bodyPr>
            <a:normAutofit/>
          </a:bodyPr>
          <a:lstStyle/>
          <a:p>
            <a:pPr>
              <a:lnSpc>
                <a:spcPct val="100000"/>
              </a:lnSpc>
            </a:pPr>
            <a:r>
              <a:rPr lang="en-US" sz="2000" dirty="0"/>
              <a:t> </a:t>
            </a:r>
            <a:r>
              <a:rPr lang="en-US" sz="2000" dirty="0" err="1"/>
              <a:t>Tinkercad</a:t>
            </a:r>
            <a:r>
              <a:rPr lang="en-US" sz="2000" dirty="0"/>
              <a:t> </a:t>
            </a:r>
          </a:p>
          <a:p>
            <a:pPr>
              <a:lnSpc>
                <a:spcPct val="100000"/>
              </a:lnSpc>
            </a:pPr>
            <a:r>
              <a:rPr lang="en-US" sz="2000" dirty="0"/>
              <a:t> </a:t>
            </a:r>
            <a:r>
              <a:rPr lang="en-US" sz="2000" dirty="0" err="1"/>
              <a:t>ThingSpeak</a:t>
            </a:r>
            <a:r>
              <a:rPr lang="en-US" sz="2000" dirty="0"/>
              <a:t> API</a:t>
            </a:r>
          </a:p>
          <a:p>
            <a:pPr>
              <a:lnSpc>
                <a:spcPct val="100000"/>
              </a:lnSpc>
            </a:pPr>
            <a:endParaRPr lang="en-US" sz="2000" dirty="0"/>
          </a:p>
          <a:p>
            <a:pPr>
              <a:lnSpc>
                <a:spcPct val="100000"/>
              </a:lnSpc>
            </a:pPr>
            <a:endParaRPr lang="en-US" sz="2000" dirty="0"/>
          </a:p>
        </p:txBody>
      </p:sp>
      <p:sp>
        <p:nvSpPr>
          <p:cNvPr id="124" name="Freeform: Shape 123">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6" name="Freeform: Shape 12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Freeform: Shape 127">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l="28570" r="4679"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13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31" name="Freeform: Shape 13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376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41" name="Freeform: Shape 14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7" name="Oval 14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49" name="Rectangle 14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2" name="Picture 3" descr="Lamppost at night">
            <a:extLst>
              <a:ext uri="{FF2B5EF4-FFF2-40B4-BE49-F238E27FC236}">
                <a16:creationId xmlns:a16="http://schemas.microsoft.com/office/drawing/2014/main" id="{D6331E71-523D-4DE1-B25F-6CA2C2550568}"/>
              </a:ext>
            </a:extLst>
          </p:cNvPr>
          <p:cNvPicPr>
            <a:picLocks noChangeAspect="1"/>
          </p:cNvPicPr>
          <p:nvPr/>
        </p:nvPicPr>
        <p:blipFill rotWithShape="1">
          <a:blip r:embed="rId2"/>
          <a:srcRect t="7865" b="7865"/>
          <a:stretch/>
        </p:blipFill>
        <p:spPr>
          <a:xfrm>
            <a:off x="-1" y="10"/>
            <a:ext cx="12191999" cy="6857990"/>
          </a:xfrm>
          <a:prstGeom prst="rect">
            <a:avLst/>
          </a:prstGeom>
        </p:spPr>
      </p:pic>
      <p:sp>
        <p:nvSpPr>
          <p:cNvPr id="151" name="Rectangle 150">
            <a:extLst>
              <a:ext uri="{FF2B5EF4-FFF2-40B4-BE49-F238E27FC236}">
                <a16:creationId xmlns:a16="http://schemas.microsoft.com/office/drawing/2014/main" id="{7C10BC51-CA68-4DED-AB6D-130047878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154" name="Freeform: Shape 153">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158" name="Oval 157">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0" name="Oval 159">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B49F7B4-8340-46F4-BB1A-2A76CB716BC5}"/>
              </a:ext>
            </a:extLst>
          </p:cNvPr>
          <p:cNvSpPr>
            <a:spLocks noGrp="1"/>
          </p:cNvSpPr>
          <p:nvPr>
            <p:ph type="title"/>
          </p:nvPr>
        </p:nvSpPr>
        <p:spPr>
          <a:xfrm>
            <a:off x="920988" y="1260909"/>
            <a:ext cx="3952428" cy="2822713"/>
          </a:xfrm>
        </p:spPr>
        <p:txBody>
          <a:bodyPr vert="horz" lIns="91440" tIns="45720" rIns="91440" bIns="45720" rtlCol="0" anchor="b">
            <a:normAutofit/>
          </a:bodyPr>
          <a:lstStyle/>
          <a:p>
            <a:r>
              <a:rPr lang="en-US" sz="1900" b="1" cap="all" spc="1500" dirty="0">
                <a:effectLst/>
                <a:ea typeface="Source Sans Pro SemiBold" panose="020B0603030403020204" pitchFamily="34" charset="0"/>
              </a:rPr>
              <a:t>A</a:t>
            </a:r>
            <a:br>
              <a:rPr lang="en-US" sz="1900" b="1" cap="all" spc="1500" dirty="0">
                <a:effectLst/>
                <a:ea typeface="Source Sans Pro SemiBold" panose="020B0603030403020204" pitchFamily="34" charset="0"/>
              </a:rPr>
            </a:br>
            <a:r>
              <a:rPr lang="en-US" sz="1900" b="1" cap="all" spc="1500" dirty="0">
                <a:effectLst/>
                <a:ea typeface="Source Sans Pro SemiBold" panose="020B0603030403020204" pitchFamily="34" charset="0"/>
              </a:rPr>
              <a:t>short description of</a:t>
            </a:r>
            <a:br>
              <a:rPr lang="en-US" sz="1900" b="1" cap="all" spc="1500" dirty="0">
                <a:effectLst/>
                <a:ea typeface="Source Sans Pro SemiBold" panose="020B0603030403020204" pitchFamily="34" charset="0"/>
              </a:rPr>
            </a:br>
            <a:r>
              <a:rPr lang="en-US" sz="1900" b="1" cap="all" spc="1500" dirty="0">
                <a:effectLst/>
                <a:ea typeface="Source Sans Pro SemiBold" panose="020B0603030403020204" pitchFamily="34" charset="0"/>
              </a:rPr>
              <a:t>few components </a:t>
            </a:r>
            <a:br>
              <a:rPr lang="en-US" sz="1900" b="1" cap="all" spc="1500" dirty="0">
                <a:effectLst/>
                <a:ea typeface="Source Sans Pro SemiBold" panose="020B0603030403020204" pitchFamily="34" charset="0"/>
              </a:rPr>
            </a:br>
            <a:endParaRPr lang="en-US" sz="1900" b="1" cap="all" spc="1500" dirty="0">
              <a:ea typeface="Source Sans Pro SemiBold" panose="020B0603030403020204" pitchFamily="34" charset="0"/>
            </a:endParaRPr>
          </a:p>
        </p:txBody>
      </p:sp>
      <p:sp>
        <p:nvSpPr>
          <p:cNvPr id="162"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4"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10675956"/>
      </p:ext>
    </p:extLst>
  </p:cSld>
  <p:clrMapOvr>
    <a:masterClrMapping/>
  </p:clrMapOvr>
</p:sld>
</file>

<file path=ppt/theme/theme1.xml><?xml version="1.0" encoding="utf-8"?>
<a:theme xmlns:a="http://schemas.openxmlformats.org/drawingml/2006/main" name="FunkyShapesVTI">
  <a:themeElements>
    <a:clrScheme name="AnalogousFromDarkSeedLeftStep">
      <a:dk1>
        <a:srgbClr val="000000"/>
      </a:dk1>
      <a:lt1>
        <a:srgbClr val="FFFFFF"/>
      </a:lt1>
      <a:dk2>
        <a:srgbClr val="34381F"/>
      </a:dk2>
      <a:lt2>
        <a:srgbClr val="E8E2E7"/>
      </a:lt2>
      <a:accent1>
        <a:srgbClr val="21BA44"/>
      </a:accent1>
      <a:accent2>
        <a:srgbClr val="33B914"/>
      </a:accent2>
      <a:accent3>
        <a:srgbClr val="78B220"/>
      </a:accent3>
      <a:accent4>
        <a:srgbClr val="A8A512"/>
      </a:accent4>
      <a:accent5>
        <a:srgbClr val="E08F25"/>
      </a:accent5>
      <a:accent6>
        <a:srgbClr val="D53317"/>
      </a:accent6>
      <a:hlink>
        <a:srgbClr val="9A7F33"/>
      </a:hlink>
      <a:folHlink>
        <a:srgbClr val="7F7F7F"/>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125</TotalTime>
  <Words>1910</Words>
  <Application>Microsoft Office PowerPoint</Application>
  <PresentationFormat>Widescreen</PresentationFormat>
  <Paragraphs>90</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Calibri</vt:lpstr>
      <vt:lpstr>Symbol</vt:lpstr>
      <vt:lpstr>FunkyShapesVTI</vt:lpstr>
      <vt:lpstr>Smart Street Light </vt:lpstr>
      <vt:lpstr>Introduction</vt:lpstr>
      <vt:lpstr>Disadvantages  of  Existing's  System </vt:lpstr>
      <vt:lpstr>Disadvantages of Existings  System</vt:lpstr>
      <vt:lpstr> Proposing our solution   </vt:lpstr>
      <vt:lpstr> Advantages of the Proposed System: </vt:lpstr>
      <vt:lpstr> The hardware components of the system are: </vt:lpstr>
      <vt:lpstr>Software required for the programming and Online services- </vt:lpstr>
      <vt:lpstr>A short description of few components  </vt:lpstr>
      <vt:lpstr> LDR </vt:lpstr>
      <vt:lpstr>IR Sensor </vt:lpstr>
      <vt:lpstr>LED </vt:lpstr>
      <vt:lpstr>ESP8266-12E </vt:lpstr>
      <vt:lpstr>Arduino Uno R3 </vt:lpstr>
      <vt:lpstr>Bread Board</vt:lpstr>
      <vt:lpstr>Connecting wire</vt:lpstr>
      <vt:lpstr>Resistor</vt:lpstr>
      <vt:lpstr> How will our system work? </vt:lpstr>
      <vt:lpstr>Let’s  go to  the  tinker cad simulation part </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Street Light </dc:title>
  <dc:creator>Avijit Kumar</dc:creator>
  <cp:lastModifiedBy>Avijit Kumar</cp:lastModifiedBy>
  <cp:revision>3</cp:revision>
  <dcterms:created xsi:type="dcterms:W3CDTF">2022-04-15T19:22:55Z</dcterms:created>
  <dcterms:modified xsi:type="dcterms:W3CDTF">2022-04-15T21:28:29Z</dcterms:modified>
</cp:coreProperties>
</file>